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5" r:id="rId19"/>
    <p:sldId id="276" r:id="rId20"/>
    <p:sldId id="277" r:id="rId21"/>
    <p:sldId id="278" r:id="rId22"/>
    <p:sldId id="279" r:id="rId23"/>
    <p:sldId id="282" r:id="rId24"/>
    <p:sldId id="283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307" r:id="rId34"/>
    <p:sldId id="294" r:id="rId35"/>
    <p:sldId id="295" r:id="rId36"/>
    <p:sldId id="308" r:id="rId37"/>
    <p:sldId id="296" r:id="rId38"/>
    <p:sldId id="297" r:id="rId39"/>
    <p:sldId id="309" r:id="rId40"/>
    <p:sldId id="298" r:id="rId41"/>
    <p:sldId id="299" r:id="rId42"/>
    <p:sldId id="310" r:id="rId43"/>
    <p:sldId id="300" r:id="rId44"/>
    <p:sldId id="301" r:id="rId45"/>
    <p:sldId id="302" r:id="rId46"/>
    <p:sldId id="303" r:id="rId47"/>
    <p:sldId id="312" r:id="rId48"/>
    <p:sldId id="305" r:id="rId49"/>
    <p:sldId id="306" r:id="rId50"/>
  </p:sldIdLst>
  <p:sldSz cx="9144000" cy="5143500" type="screen16x9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BD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57"/>
    <p:restoredTop sz="94694"/>
  </p:normalViewPr>
  <p:slideViewPr>
    <p:cSldViewPr>
      <p:cViewPr varScale="1">
        <p:scale>
          <a:sx n="67" d="100"/>
          <a:sy n="67" d="100"/>
        </p:scale>
        <p:origin x="960" y="4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3BCA52-101A-AF4F-B23C-8C474CF78393}" type="datetimeFigureOut">
              <a:rPr lang="fr-FR" smtClean="0"/>
              <a:t>27/08/2024</a:t>
            </a:fld>
            <a:endParaRPr lang="fr-FR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094FE8-52FD-614A-9045-6D11AF3187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8462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094FE8-52FD-614A-9045-6D11AF318753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5353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094FE8-52FD-614A-9045-6D11AF318753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6732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5723" y="445678"/>
            <a:ext cx="2192712" cy="517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66" b="0" i="0">
                <a:solidFill>
                  <a:schemeClr val="tx1"/>
                </a:solidFill>
                <a:latin typeface="Manrope Medium"/>
                <a:cs typeface="Manrope Medium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1"/>
            <a:ext cx="6400800" cy="5179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66" b="0" i="0">
                <a:solidFill>
                  <a:schemeClr val="tx1"/>
                </a:solidFill>
                <a:latin typeface="Manrope Medium"/>
                <a:cs typeface="Manrope Medium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5724" y="299003"/>
            <a:ext cx="4249390" cy="517962"/>
          </a:xfrm>
        </p:spPr>
        <p:txBody>
          <a:bodyPr lIns="0" tIns="0" rIns="0" bIns="0"/>
          <a:lstStyle>
            <a:lvl1pPr>
              <a:defRPr sz="3366" b="0" i="0">
                <a:solidFill>
                  <a:schemeClr val="tx1"/>
                </a:solidFill>
                <a:latin typeface="Manrope Medium"/>
                <a:cs typeface="Manrope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592889" y="2481504"/>
            <a:ext cx="4793523" cy="517962"/>
          </a:xfrm>
        </p:spPr>
        <p:txBody>
          <a:bodyPr lIns="0" tIns="0" rIns="0" bIns="0"/>
          <a:lstStyle>
            <a:lvl1pPr>
              <a:defRPr sz="3366" b="0" i="0">
                <a:solidFill>
                  <a:schemeClr val="tx1"/>
                </a:solidFill>
                <a:latin typeface="Manrope Medium"/>
                <a:cs typeface="Manrope Medium"/>
              </a:defRPr>
            </a:lvl1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5724" y="299003"/>
            <a:ext cx="4249390" cy="517962"/>
          </a:xfrm>
        </p:spPr>
        <p:txBody>
          <a:bodyPr lIns="0" tIns="0" rIns="0" bIns="0"/>
          <a:lstStyle>
            <a:lvl1pPr>
              <a:defRPr sz="3366" b="0" i="0">
                <a:solidFill>
                  <a:schemeClr val="tx1"/>
                </a:solidFill>
                <a:latin typeface="Manrope Medium"/>
                <a:cs typeface="Manrope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7"/>
            <a:ext cx="3977640" cy="11387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7"/>
            <a:ext cx="3977640" cy="11387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108960" y="4783458"/>
            <a:ext cx="2926080" cy="276999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457200" y="4783458"/>
            <a:ext cx="2103120" cy="276999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8/27/2024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6583681" y="4783458"/>
            <a:ext cx="2103120" cy="27699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5724" y="299003"/>
            <a:ext cx="4249390" cy="517962"/>
          </a:xfrm>
        </p:spPr>
        <p:txBody>
          <a:bodyPr lIns="0" tIns="0" rIns="0" bIns="0"/>
          <a:lstStyle>
            <a:lvl1pPr>
              <a:defRPr sz="3366" b="0" i="0">
                <a:solidFill>
                  <a:schemeClr val="tx1"/>
                </a:solidFill>
                <a:latin typeface="Manrope Medium"/>
                <a:cs typeface="Manrope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3108960" y="4783458"/>
            <a:ext cx="2926080" cy="276999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457200" y="4783458"/>
            <a:ext cx="2103120" cy="276999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8/27/2024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6583681" y="4783458"/>
            <a:ext cx="2103120" cy="27699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108960" y="4783458"/>
            <a:ext cx="2926080" cy="276999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57200" y="4783458"/>
            <a:ext cx="2103120" cy="276999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8/27/2024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6583681" y="4783458"/>
            <a:ext cx="2103120" cy="27699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571502" y="4428816"/>
            <a:ext cx="142965" cy="14295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20" y="8007"/>
                </a:lnTo>
                <a:lnTo>
                  <a:pt x="64304" y="30304"/>
                </a:lnTo>
                <a:lnTo>
                  <a:pt x="30304" y="64304"/>
                </a:lnTo>
                <a:lnTo>
                  <a:pt x="8007" y="107420"/>
                </a:lnTo>
                <a:lnTo>
                  <a:pt x="0" y="157063"/>
                </a:lnTo>
                <a:lnTo>
                  <a:pt x="8007" y="206706"/>
                </a:lnTo>
                <a:lnTo>
                  <a:pt x="30304" y="249821"/>
                </a:lnTo>
                <a:lnTo>
                  <a:pt x="64304" y="283821"/>
                </a:lnTo>
                <a:lnTo>
                  <a:pt x="107420" y="306119"/>
                </a:lnTo>
                <a:lnTo>
                  <a:pt x="157063" y="314126"/>
                </a:lnTo>
                <a:lnTo>
                  <a:pt x="206706" y="306119"/>
                </a:lnTo>
                <a:lnTo>
                  <a:pt x="249821" y="283821"/>
                </a:lnTo>
                <a:lnTo>
                  <a:pt x="283821" y="249821"/>
                </a:lnTo>
                <a:lnTo>
                  <a:pt x="306119" y="206706"/>
                </a:lnTo>
                <a:lnTo>
                  <a:pt x="314126" y="157063"/>
                </a:lnTo>
                <a:lnTo>
                  <a:pt x="306119" y="107420"/>
                </a:lnTo>
                <a:lnTo>
                  <a:pt x="283821" y="64304"/>
                </a:lnTo>
                <a:lnTo>
                  <a:pt x="249821" y="30304"/>
                </a:lnTo>
                <a:lnTo>
                  <a:pt x="206706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E8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5724" y="299003"/>
            <a:ext cx="4249390" cy="11387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400" b="0" i="0">
                <a:solidFill>
                  <a:schemeClr val="tx1"/>
                </a:solidFill>
                <a:latin typeface="Manrope Medium"/>
                <a:cs typeface="Manrope Medium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592889" y="2481504"/>
            <a:ext cx="4793523" cy="11387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400" b="0" i="0">
                <a:solidFill>
                  <a:schemeClr val="tx1"/>
                </a:solidFill>
                <a:latin typeface="Manrope Medium"/>
                <a:cs typeface="Manrope Medium"/>
              </a:defRPr>
            </a:lvl1pPr>
          </a:lstStyle>
          <a:p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07935">
        <a:defRPr>
          <a:latin typeface="+mn-lt"/>
          <a:ea typeface="+mn-ea"/>
          <a:cs typeface="+mn-cs"/>
        </a:defRPr>
      </a:lvl2pPr>
      <a:lvl3pPr marL="415869">
        <a:defRPr>
          <a:latin typeface="+mn-lt"/>
          <a:ea typeface="+mn-ea"/>
          <a:cs typeface="+mn-cs"/>
        </a:defRPr>
      </a:lvl3pPr>
      <a:lvl4pPr marL="623804">
        <a:defRPr>
          <a:latin typeface="+mn-lt"/>
          <a:ea typeface="+mn-ea"/>
          <a:cs typeface="+mn-cs"/>
        </a:defRPr>
      </a:lvl4pPr>
      <a:lvl5pPr marL="831738">
        <a:defRPr>
          <a:latin typeface="+mn-lt"/>
          <a:ea typeface="+mn-ea"/>
          <a:cs typeface="+mn-cs"/>
        </a:defRPr>
      </a:lvl5pPr>
      <a:lvl6pPr marL="1039673">
        <a:defRPr>
          <a:latin typeface="+mn-lt"/>
          <a:ea typeface="+mn-ea"/>
          <a:cs typeface="+mn-cs"/>
        </a:defRPr>
      </a:lvl6pPr>
      <a:lvl7pPr marL="1247607">
        <a:defRPr>
          <a:latin typeface="+mn-lt"/>
          <a:ea typeface="+mn-ea"/>
          <a:cs typeface="+mn-cs"/>
        </a:defRPr>
      </a:lvl7pPr>
      <a:lvl8pPr marL="1455542">
        <a:defRPr>
          <a:latin typeface="+mn-lt"/>
          <a:ea typeface="+mn-ea"/>
          <a:cs typeface="+mn-cs"/>
        </a:defRPr>
      </a:lvl8pPr>
      <a:lvl9pPr marL="166347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07935">
        <a:defRPr>
          <a:latin typeface="+mn-lt"/>
          <a:ea typeface="+mn-ea"/>
          <a:cs typeface="+mn-cs"/>
        </a:defRPr>
      </a:lvl2pPr>
      <a:lvl3pPr marL="415869">
        <a:defRPr>
          <a:latin typeface="+mn-lt"/>
          <a:ea typeface="+mn-ea"/>
          <a:cs typeface="+mn-cs"/>
        </a:defRPr>
      </a:lvl3pPr>
      <a:lvl4pPr marL="623804">
        <a:defRPr>
          <a:latin typeface="+mn-lt"/>
          <a:ea typeface="+mn-ea"/>
          <a:cs typeface="+mn-cs"/>
        </a:defRPr>
      </a:lvl4pPr>
      <a:lvl5pPr marL="831738">
        <a:defRPr>
          <a:latin typeface="+mn-lt"/>
          <a:ea typeface="+mn-ea"/>
          <a:cs typeface="+mn-cs"/>
        </a:defRPr>
      </a:lvl5pPr>
      <a:lvl6pPr marL="1039673">
        <a:defRPr>
          <a:latin typeface="+mn-lt"/>
          <a:ea typeface="+mn-ea"/>
          <a:cs typeface="+mn-cs"/>
        </a:defRPr>
      </a:lvl6pPr>
      <a:lvl7pPr marL="1247607">
        <a:defRPr>
          <a:latin typeface="+mn-lt"/>
          <a:ea typeface="+mn-ea"/>
          <a:cs typeface="+mn-cs"/>
        </a:defRPr>
      </a:lvl7pPr>
      <a:lvl8pPr marL="1455542">
        <a:defRPr>
          <a:latin typeface="+mn-lt"/>
          <a:ea typeface="+mn-ea"/>
          <a:cs typeface="+mn-cs"/>
        </a:defRPr>
      </a:lvl8pPr>
      <a:lvl9pPr marL="1663476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2JAYiKaJqns?si=g9ZLd6D_CrAoIzHp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OT2ke35EtIE?si=j7ulk2b9VDvH4Hij" TargetMode="Externa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rpnGyPXFCaU?si=n5yrsJl0BNVqYD39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MqqegJzrWn0?si=It6Y0tVGd6Tsjs9c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c.211.ca/" TargetMode="External"/><Relationship Id="rId2" Type="http://schemas.openxmlformats.org/officeDocument/2006/relationships/hyperlink" Target="http://www.lignemaltraitance.ca/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89"/>
            <a:ext cx="9143358" cy="5143211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E8BD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66005" y="1708565"/>
            <a:ext cx="4499480" cy="3095790"/>
          </a:xfrm>
          <a:prstGeom prst="rect">
            <a:avLst/>
          </a:prstGeom>
        </p:spPr>
        <p:txBody>
          <a:bodyPr vert="horz" wrap="square" lIns="0" tIns="196094" rIns="0" bIns="0" rtlCol="0">
            <a:spAutoFit/>
          </a:bodyPr>
          <a:lstStyle/>
          <a:p>
            <a:pPr marL="5776" marR="2310">
              <a:lnSpc>
                <a:spcPts val="7500"/>
              </a:lnSpc>
              <a:spcBef>
                <a:spcPts val="1544"/>
              </a:spcBef>
            </a:pPr>
            <a:r>
              <a:rPr sz="7481" spc="-255" dirty="0">
                <a:latin typeface="Manrope"/>
                <a:cs typeface="Manrope"/>
              </a:rPr>
              <a:t>P</a:t>
            </a:r>
            <a:r>
              <a:rPr sz="7481" spc="-302" dirty="0">
                <a:latin typeface="Manrope"/>
                <a:cs typeface="Manrope"/>
              </a:rPr>
              <a:t>r</a:t>
            </a:r>
            <a:r>
              <a:rPr sz="7481" spc="-184" dirty="0">
                <a:latin typeface="Manrope"/>
                <a:cs typeface="Manrope"/>
              </a:rPr>
              <a:t>é</a:t>
            </a:r>
            <a:r>
              <a:rPr sz="7481" spc="-177" dirty="0">
                <a:latin typeface="Manrope"/>
                <a:cs typeface="Manrope"/>
              </a:rPr>
              <a:t>s</a:t>
            </a:r>
            <a:r>
              <a:rPr sz="7481" spc="-186" dirty="0">
                <a:latin typeface="Manrope"/>
                <a:cs typeface="Manrope"/>
              </a:rPr>
              <a:t>e</a:t>
            </a:r>
            <a:r>
              <a:rPr sz="7481" spc="-287" dirty="0">
                <a:latin typeface="Manrope"/>
                <a:cs typeface="Manrope"/>
              </a:rPr>
              <a:t>n</a:t>
            </a:r>
            <a:r>
              <a:rPr sz="7481" spc="-348" dirty="0">
                <a:latin typeface="Manrope"/>
                <a:cs typeface="Manrope"/>
              </a:rPr>
              <a:t>t</a:t>
            </a:r>
            <a:r>
              <a:rPr sz="7481" spc="-412" dirty="0">
                <a:latin typeface="Manrope"/>
                <a:cs typeface="Manrope"/>
              </a:rPr>
              <a:t>.</a:t>
            </a:r>
            <a:r>
              <a:rPr sz="7481" spc="-184" dirty="0">
                <a:latin typeface="Manrope"/>
                <a:cs typeface="Manrope"/>
              </a:rPr>
              <a:t>e</a:t>
            </a:r>
            <a:r>
              <a:rPr sz="7481" spc="-5" dirty="0">
                <a:latin typeface="Manrope"/>
                <a:cs typeface="Manrope"/>
              </a:rPr>
              <a:t>s</a:t>
            </a:r>
            <a:r>
              <a:rPr sz="7481" spc="-234" dirty="0">
                <a:latin typeface="Manrope"/>
                <a:cs typeface="Manrope"/>
              </a:rPr>
              <a:t> </a:t>
            </a:r>
            <a:r>
              <a:rPr sz="7481" spc="-184" dirty="0">
                <a:latin typeface="Manrope"/>
                <a:cs typeface="Manrope"/>
              </a:rPr>
              <a:t>c</a:t>
            </a:r>
            <a:r>
              <a:rPr sz="7481" spc="-164" dirty="0">
                <a:latin typeface="Manrope"/>
                <a:cs typeface="Manrope"/>
              </a:rPr>
              <a:t>o</a:t>
            </a:r>
            <a:r>
              <a:rPr sz="7481" spc="-284" dirty="0">
                <a:latin typeface="Manrope"/>
                <a:cs typeface="Manrope"/>
              </a:rPr>
              <a:t>n</a:t>
            </a:r>
            <a:r>
              <a:rPr sz="7481" spc="-255" dirty="0">
                <a:latin typeface="Manrope"/>
                <a:cs typeface="Manrope"/>
              </a:rPr>
              <a:t>t</a:t>
            </a:r>
            <a:r>
              <a:rPr sz="7481" spc="-302" dirty="0">
                <a:latin typeface="Manrope"/>
                <a:cs typeface="Manrope"/>
              </a:rPr>
              <a:t>r</a:t>
            </a:r>
            <a:r>
              <a:rPr sz="7481" spc="-5" dirty="0">
                <a:latin typeface="Manrope"/>
                <a:cs typeface="Manrope"/>
              </a:rPr>
              <a:t>e</a:t>
            </a:r>
            <a:endParaRPr sz="7481">
              <a:latin typeface="Manrope"/>
              <a:cs typeface="Manrope"/>
            </a:endParaRPr>
          </a:p>
          <a:p>
            <a:pPr marL="5776">
              <a:lnSpc>
                <a:spcPts val="7495"/>
              </a:lnSpc>
            </a:pPr>
            <a:r>
              <a:rPr sz="7481" spc="-300" dirty="0">
                <a:latin typeface="Manrope"/>
                <a:cs typeface="Manrope"/>
              </a:rPr>
              <a:t>l</a:t>
            </a:r>
            <a:r>
              <a:rPr sz="7481" spc="-603" dirty="0">
                <a:latin typeface="Manrope"/>
                <a:cs typeface="Manrope"/>
              </a:rPr>
              <a:t>’</a:t>
            </a:r>
            <a:r>
              <a:rPr sz="7481" spc="-141" dirty="0">
                <a:latin typeface="Manrope"/>
                <a:cs typeface="Manrope"/>
              </a:rPr>
              <a:t>â</a:t>
            </a:r>
            <a:r>
              <a:rPr sz="7481" spc="-231" dirty="0">
                <a:latin typeface="Manrope"/>
                <a:cs typeface="Manrope"/>
              </a:rPr>
              <a:t>g</a:t>
            </a:r>
            <a:r>
              <a:rPr sz="7481" spc="-255" dirty="0">
                <a:latin typeface="Manrope"/>
                <a:cs typeface="Manrope"/>
              </a:rPr>
              <a:t>i</a:t>
            </a:r>
            <a:r>
              <a:rPr sz="7481" spc="-157" dirty="0">
                <a:latin typeface="Manrope"/>
                <a:cs typeface="Manrope"/>
              </a:rPr>
              <a:t>s</a:t>
            </a:r>
            <a:r>
              <a:rPr sz="7481" spc="-134" dirty="0">
                <a:latin typeface="Manrope"/>
                <a:cs typeface="Manrope"/>
              </a:rPr>
              <a:t>m</a:t>
            </a:r>
            <a:r>
              <a:rPr sz="7481" spc="-5" dirty="0">
                <a:latin typeface="Manrope"/>
                <a:cs typeface="Manrope"/>
              </a:rPr>
              <a:t>e</a:t>
            </a:r>
            <a:endParaRPr sz="7481">
              <a:latin typeface="Manrope"/>
              <a:cs typeface="Manrope"/>
            </a:endParaRP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5FE43856-C5E0-05A3-3748-559A7C10709B}"/>
              </a:ext>
            </a:extLst>
          </p:cNvPr>
          <p:cNvGrpSpPr/>
          <p:nvPr/>
        </p:nvGrpSpPr>
        <p:grpSpPr>
          <a:xfrm>
            <a:off x="6625686" y="4316516"/>
            <a:ext cx="624326" cy="432225"/>
            <a:chOff x="6625686" y="3485644"/>
            <a:chExt cx="937550" cy="649073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25686" y="3485644"/>
              <a:ext cx="937550" cy="49604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229713" y="4024396"/>
              <a:ext cx="331541" cy="110321"/>
            </a:xfrm>
            <a:custGeom>
              <a:avLst/>
              <a:gdLst/>
              <a:ahLst/>
              <a:cxnLst/>
              <a:rect l="l" t="t" r="r" b="b"/>
              <a:pathLst>
                <a:path w="728980" h="242570">
                  <a:moveTo>
                    <a:pt x="124117" y="33743"/>
                  </a:moveTo>
                  <a:lnTo>
                    <a:pt x="118719" y="28181"/>
                  </a:lnTo>
                  <a:lnTo>
                    <a:pt x="105359" y="28181"/>
                  </a:lnTo>
                  <a:lnTo>
                    <a:pt x="99961" y="33743"/>
                  </a:lnTo>
                  <a:lnTo>
                    <a:pt x="99961" y="47459"/>
                  </a:lnTo>
                  <a:lnTo>
                    <a:pt x="105359" y="53022"/>
                  </a:lnTo>
                  <a:lnTo>
                    <a:pt x="118719" y="53022"/>
                  </a:lnTo>
                  <a:lnTo>
                    <a:pt x="124117" y="47459"/>
                  </a:lnTo>
                  <a:lnTo>
                    <a:pt x="124117" y="40601"/>
                  </a:lnTo>
                  <a:lnTo>
                    <a:pt x="124117" y="33743"/>
                  </a:lnTo>
                  <a:close/>
                </a:path>
                <a:path w="728980" h="242570">
                  <a:moveTo>
                    <a:pt x="127228" y="238544"/>
                  </a:moveTo>
                  <a:lnTo>
                    <a:pt x="124345" y="231902"/>
                  </a:lnTo>
                  <a:lnTo>
                    <a:pt x="122859" y="224231"/>
                  </a:lnTo>
                  <a:lnTo>
                    <a:pt x="122313" y="216090"/>
                  </a:lnTo>
                  <a:lnTo>
                    <a:pt x="122237" y="208000"/>
                  </a:lnTo>
                  <a:lnTo>
                    <a:pt x="122237" y="97256"/>
                  </a:lnTo>
                  <a:lnTo>
                    <a:pt x="119126" y="97053"/>
                  </a:lnTo>
                  <a:lnTo>
                    <a:pt x="109575" y="97053"/>
                  </a:lnTo>
                  <a:lnTo>
                    <a:pt x="101841" y="102387"/>
                  </a:lnTo>
                  <a:lnTo>
                    <a:pt x="101752" y="216090"/>
                  </a:lnTo>
                  <a:lnTo>
                    <a:pt x="101206" y="224231"/>
                  </a:lnTo>
                  <a:lnTo>
                    <a:pt x="99733" y="231902"/>
                  </a:lnTo>
                  <a:lnTo>
                    <a:pt x="96850" y="238544"/>
                  </a:lnTo>
                  <a:lnTo>
                    <a:pt x="127228" y="238544"/>
                  </a:lnTo>
                  <a:close/>
                </a:path>
                <a:path w="728980" h="242570">
                  <a:moveTo>
                    <a:pt x="174447" y="17272"/>
                  </a:moveTo>
                  <a:lnTo>
                    <a:pt x="169037" y="11709"/>
                  </a:lnTo>
                  <a:lnTo>
                    <a:pt x="155689" y="11709"/>
                  </a:lnTo>
                  <a:lnTo>
                    <a:pt x="150291" y="17272"/>
                  </a:lnTo>
                  <a:lnTo>
                    <a:pt x="150291" y="30988"/>
                  </a:lnTo>
                  <a:lnTo>
                    <a:pt x="155689" y="36550"/>
                  </a:lnTo>
                  <a:lnTo>
                    <a:pt x="169037" y="36550"/>
                  </a:lnTo>
                  <a:lnTo>
                    <a:pt x="174447" y="30988"/>
                  </a:lnTo>
                  <a:lnTo>
                    <a:pt x="174447" y="24130"/>
                  </a:lnTo>
                  <a:lnTo>
                    <a:pt x="174447" y="17272"/>
                  </a:lnTo>
                  <a:close/>
                </a:path>
                <a:path w="728980" h="242570">
                  <a:moveTo>
                    <a:pt x="177558" y="238544"/>
                  </a:moveTo>
                  <a:lnTo>
                    <a:pt x="174675" y="231902"/>
                  </a:lnTo>
                  <a:lnTo>
                    <a:pt x="173189" y="224231"/>
                  </a:lnTo>
                  <a:lnTo>
                    <a:pt x="172643" y="216090"/>
                  </a:lnTo>
                  <a:lnTo>
                    <a:pt x="172567" y="81724"/>
                  </a:lnTo>
                  <a:lnTo>
                    <a:pt x="171551" y="81584"/>
                  </a:lnTo>
                  <a:lnTo>
                    <a:pt x="170522" y="81521"/>
                  </a:lnTo>
                  <a:lnTo>
                    <a:pt x="159905" y="81521"/>
                  </a:lnTo>
                  <a:lnTo>
                    <a:pt x="152171" y="86868"/>
                  </a:lnTo>
                  <a:lnTo>
                    <a:pt x="152082" y="216090"/>
                  </a:lnTo>
                  <a:lnTo>
                    <a:pt x="151536" y="224231"/>
                  </a:lnTo>
                  <a:lnTo>
                    <a:pt x="150063" y="231902"/>
                  </a:lnTo>
                  <a:lnTo>
                    <a:pt x="147180" y="238544"/>
                  </a:lnTo>
                  <a:lnTo>
                    <a:pt x="177558" y="238544"/>
                  </a:lnTo>
                  <a:close/>
                </a:path>
                <a:path w="728980" h="242570">
                  <a:moveTo>
                    <a:pt x="224777" y="5562"/>
                  </a:moveTo>
                  <a:lnTo>
                    <a:pt x="219367" y="0"/>
                  </a:lnTo>
                  <a:lnTo>
                    <a:pt x="206019" y="0"/>
                  </a:lnTo>
                  <a:lnTo>
                    <a:pt x="200621" y="5562"/>
                  </a:lnTo>
                  <a:lnTo>
                    <a:pt x="200621" y="19278"/>
                  </a:lnTo>
                  <a:lnTo>
                    <a:pt x="206019" y="24841"/>
                  </a:lnTo>
                  <a:lnTo>
                    <a:pt x="219367" y="24841"/>
                  </a:lnTo>
                  <a:lnTo>
                    <a:pt x="224777" y="19278"/>
                  </a:lnTo>
                  <a:lnTo>
                    <a:pt x="224777" y="12420"/>
                  </a:lnTo>
                  <a:lnTo>
                    <a:pt x="224777" y="5562"/>
                  </a:lnTo>
                  <a:close/>
                </a:path>
                <a:path w="728980" h="242570">
                  <a:moveTo>
                    <a:pt x="227876" y="238544"/>
                  </a:moveTo>
                  <a:lnTo>
                    <a:pt x="224993" y="231902"/>
                  </a:lnTo>
                  <a:lnTo>
                    <a:pt x="223520" y="224231"/>
                  </a:lnTo>
                  <a:lnTo>
                    <a:pt x="222973" y="216090"/>
                  </a:lnTo>
                  <a:lnTo>
                    <a:pt x="222897" y="208000"/>
                  </a:lnTo>
                  <a:lnTo>
                    <a:pt x="222897" y="69634"/>
                  </a:lnTo>
                  <a:lnTo>
                    <a:pt x="219773" y="69456"/>
                  </a:lnTo>
                  <a:lnTo>
                    <a:pt x="210235" y="69456"/>
                  </a:lnTo>
                  <a:lnTo>
                    <a:pt x="202501" y="74777"/>
                  </a:lnTo>
                  <a:lnTo>
                    <a:pt x="202412" y="216090"/>
                  </a:lnTo>
                  <a:lnTo>
                    <a:pt x="201866" y="224231"/>
                  </a:lnTo>
                  <a:lnTo>
                    <a:pt x="200380" y="231902"/>
                  </a:lnTo>
                  <a:lnTo>
                    <a:pt x="197510" y="238544"/>
                  </a:lnTo>
                  <a:lnTo>
                    <a:pt x="227876" y="238544"/>
                  </a:lnTo>
                  <a:close/>
                </a:path>
                <a:path w="728980" h="242570">
                  <a:moveTo>
                    <a:pt x="374891" y="88963"/>
                  </a:moveTo>
                  <a:lnTo>
                    <a:pt x="346786" y="88963"/>
                  </a:lnTo>
                  <a:lnTo>
                    <a:pt x="347459" y="91528"/>
                  </a:lnTo>
                  <a:lnTo>
                    <a:pt x="347916" y="94335"/>
                  </a:lnTo>
                  <a:lnTo>
                    <a:pt x="347916" y="97358"/>
                  </a:lnTo>
                  <a:lnTo>
                    <a:pt x="343484" y="120738"/>
                  </a:lnTo>
                  <a:lnTo>
                    <a:pt x="333260" y="152336"/>
                  </a:lnTo>
                  <a:lnTo>
                    <a:pt x="321805" y="183667"/>
                  </a:lnTo>
                  <a:lnTo>
                    <a:pt x="311175" y="213487"/>
                  </a:lnTo>
                  <a:lnTo>
                    <a:pt x="308470" y="213487"/>
                  </a:lnTo>
                  <a:lnTo>
                    <a:pt x="307327" y="211150"/>
                  </a:lnTo>
                  <a:lnTo>
                    <a:pt x="298450" y="179247"/>
                  </a:lnTo>
                  <a:lnTo>
                    <a:pt x="289814" y="152019"/>
                  </a:lnTo>
                  <a:lnTo>
                    <a:pt x="270611" y="94335"/>
                  </a:lnTo>
                  <a:lnTo>
                    <a:pt x="269468" y="88963"/>
                  </a:lnTo>
                  <a:lnTo>
                    <a:pt x="244754" y="88963"/>
                  </a:lnTo>
                  <a:lnTo>
                    <a:pt x="260337" y="126796"/>
                  </a:lnTo>
                  <a:lnTo>
                    <a:pt x="282117" y="195694"/>
                  </a:lnTo>
                  <a:lnTo>
                    <a:pt x="294411" y="238671"/>
                  </a:lnTo>
                  <a:lnTo>
                    <a:pt x="311861" y="238671"/>
                  </a:lnTo>
                  <a:lnTo>
                    <a:pt x="328371" y="193294"/>
                  </a:lnTo>
                  <a:lnTo>
                    <a:pt x="341312" y="160032"/>
                  </a:lnTo>
                  <a:lnTo>
                    <a:pt x="355396" y="127381"/>
                  </a:lnTo>
                  <a:lnTo>
                    <a:pt x="370814" y="96431"/>
                  </a:lnTo>
                  <a:lnTo>
                    <a:pt x="374891" y="88963"/>
                  </a:lnTo>
                  <a:close/>
                </a:path>
                <a:path w="728980" h="242570">
                  <a:moveTo>
                    <a:pt x="483285" y="126758"/>
                  </a:moveTo>
                  <a:lnTo>
                    <a:pt x="480733" y="110998"/>
                  </a:lnTo>
                  <a:lnTo>
                    <a:pt x="472986" y="98602"/>
                  </a:lnTo>
                  <a:lnTo>
                    <a:pt x="459841" y="90487"/>
                  </a:lnTo>
                  <a:lnTo>
                    <a:pt x="441096" y="87591"/>
                  </a:lnTo>
                  <a:lnTo>
                    <a:pt x="427863" y="87947"/>
                  </a:lnTo>
                  <a:lnTo>
                    <a:pt x="401320" y="89560"/>
                  </a:lnTo>
                  <a:lnTo>
                    <a:pt x="387832" y="89916"/>
                  </a:lnTo>
                  <a:lnTo>
                    <a:pt x="390702" y="96558"/>
                  </a:lnTo>
                  <a:lnTo>
                    <a:pt x="392188" y="104228"/>
                  </a:lnTo>
                  <a:lnTo>
                    <a:pt x="392734" y="112382"/>
                  </a:lnTo>
                  <a:lnTo>
                    <a:pt x="392811" y="120459"/>
                  </a:lnTo>
                  <a:lnTo>
                    <a:pt x="392760" y="215696"/>
                  </a:lnTo>
                  <a:lnTo>
                    <a:pt x="392277" y="223850"/>
                  </a:lnTo>
                  <a:lnTo>
                    <a:pt x="390804" y="231775"/>
                  </a:lnTo>
                  <a:lnTo>
                    <a:pt x="387832" y="238683"/>
                  </a:lnTo>
                  <a:lnTo>
                    <a:pt x="419112" y="238683"/>
                  </a:lnTo>
                  <a:lnTo>
                    <a:pt x="415988" y="231775"/>
                  </a:lnTo>
                  <a:lnTo>
                    <a:pt x="414210" y="223850"/>
                  </a:lnTo>
                  <a:lnTo>
                    <a:pt x="413410" y="215696"/>
                  </a:lnTo>
                  <a:lnTo>
                    <a:pt x="413219" y="208140"/>
                  </a:lnTo>
                  <a:lnTo>
                    <a:pt x="413219" y="96913"/>
                  </a:lnTo>
                  <a:lnTo>
                    <a:pt x="431355" y="96913"/>
                  </a:lnTo>
                  <a:lnTo>
                    <a:pt x="445541" y="99390"/>
                  </a:lnTo>
                  <a:lnTo>
                    <a:pt x="454202" y="106184"/>
                  </a:lnTo>
                  <a:lnTo>
                    <a:pt x="458520" y="116395"/>
                  </a:lnTo>
                  <a:lnTo>
                    <a:pt x="459701" y="129095"/>
                  </a:lnTo>
                  <a:lnTo>
                    <a:pt x="456018" y="149148"/>
                  </a:lnTo>
                  <a:lnTo>
                    <a:pt x="446633" y="160477"/>
                  </a:lnTo>
                  <a:lnTo>
                    <a:pt x="433971" y="165912"/>
                  </a:lnTo>
                  <a:lnTo>
                    <a:pt x="420471" y="168262"/>
                  </a:lnTo>
                  <a:lnTo>
                    <a:pt x="428180" y="173393"/>
                  </a:lnTo>
                  <a:lnTo>
                    <a:pt x="440207" y="173393"/>
                  </a:lnTo>
                  <a:lnTo>
                    <a:pt x="458317" y="169875"/>
                  </a:lnTo>
                  <a:lnTo>
                    <a:pt x="471855" y="160134"/>
                  </a:lnTo>
                  <a:lnTo>
                    <a:pt x="480339" y="145351"/>
                  </a:lnTo>
                  <a:lnTo>
                    <a:pt x="483285" y="126758"/>
                  </a:lnTo>
                  <a:close/>
                </a:path>
                <a:path w="728980" h="242570">
                  <a:moveTo>
                    <a:pt x="510489" y="41529"/>
                  </a:moveTo>
                  <a:lnTo>
                    <a:pt x="472909" y="34061"/>
                  </a:lnTo>
                  <a:lnTo>
                    <a:pt x="433489" y="28575"/>
                  </a:lnTo>
                  <a:lnTo>
                    <a:pt x="392480" y="25196"/>
                  </a:lnTo>
                  <a:lnTo>
                    <a:pt x="350113" y="24041"/>
                  </a:lnTo>
                  <a:lnTo>
                    <a:pt x="292569" y="26174"/>
                  </a:lnTo>
                  <a:lnTo>
                    <a:pt x="237718" y="32385"/>
                  </a:lnTo>
                  <a:lnTo>
                    <a:pt x="186169" y="42354"/>
                  </a:lnTo>
                  <a:lnTo>
                    <a:pt x="138557" y="55765"/>
                  </a:lnTo>
                  <a:lnTo>
                    <a:pt x="95516" y="72313"/>
                  </a:lnTo>
                  <a:lnTo>
                    <a:pt x="57658" y="91694"/>
                  </a:lnTo>
                  <a:lnTo>
                    <a:pt x="25615" y="113576"/>
                  </a:lnTo>
                  <a:lnTo>
                    <a:pt x="0" y="137668"/>
                  </a:lnTo>
                  <a:lnTo>
                    <a:pt x="31356" y="116078"/>
                  </a:lnTo>
                  <a:lnTo>
                    <a:pt x="69469" y="96507"/>
                  </a:lnTo>
                  <a:lnTo>
                    <a:pt x="113690" y="79235"/>
                  </a:lnTo>
                  <a:lnTo>
                    <a:pt x="163372" y="64503"/>
                  </a:lnTo>
                  <a:lnTo>
                    <a:pt x="217881" y="52590"/>
                  </a:lnTo>
                  <a:lnTo>
                    <a:pt x="276555" y="43751"/>
                  </a:lnTo>
                  <a:lnTo>
                    <a:pt x="338759" y="38265"/>
                  </a:lnTo>
                  <a:lnTo>
                    <a:pt x="403834" y="36372"/>
                  </a:lnTo>
                  <a:lnTo>
                    <a:pt x="431190" y="36703"/>
                  </a:lnTo>
                  <a:lnTo>
                    <a:pt x="458114" y="37693"/>
                  </a:lnTo>
                  <a:lnTo>
                    <a:pt x="484568" y="39306"/>
                  </a:lnTo>
                  <a:lnTo>
                    <a:pt x="510489" y="41529"/>
                  </a:lnTo>
                  <a:close/>
                </a:path>
                <a:path w="728980" h="242570">
                  <a:moveTo>
                    <a:pt x="583996" y="197040"/>
                  </a:moveTo>
                  <a:lnTo>
                    <a:pt x="573862" y="171424"/>
                  </a:lnTo>
                  <a:lnTo>
                    <a:pt x="551573" y="155803"/>
                  </a:lnTo>
                  <a:lnTo>
                    <a:pt x="529285" y="141795"/>
                  </a:lnTo>
                  <a:lnTo>
                    <a:pt x="519150" y="121031"/>
                  </a:lnTo>
                  <a:lnTo>
                    <a:pt x="521233" y="109639"/>
                  </a:lnTo>
                  <a:lnTo>
                    <a:pt x="527024" y="101638"/>
                  </a:lnTo>
                  <a:lnTo>
                    <a:pt x="535787" y="96926"/>
                  </a:lnTo>
                  <a:lnTo>
                    <a:pt x="546798" y="95377"/>
                  </a:lnTo>
                  <a:lnTo>
                    <a:pt x="556704" y="95986"/>
                  </a:lnTo>
                  <a:lnTo>
                    <a:pt x="564438" y="98145"/>
                  </a:lnTo>
                  <a:lnTo>
                    <a:pt x="571233" y="102362"/>
                  </a:lnTo>
                  <a:lnTo>
                    <a:pt x="578319" y="109131"/>
                  </a:lnTo>
                  <a:lnTo>
                    <a:pt x="578319" y="87452"/>
                  </a:lnTo>
                  <a:lnTo>
                    <a:pt x="569645" y="87236"/>
                  </a:lnTo>
                  <a:lnTo>
                    <a:pt x="552208" y="86271"/>
                  </a:lnTo>
                  <a:lnTo>
                    <a:pt x="543407" y="86055"/>
                  </a:lnTo>
                  <a:lnTo>
                    <a:pt x="526148" y="88557"/>
                  </a:lnTo>
                  <a:lnTo>
                    <a:pt x="511606" y="96075"/>
                  </a:lnTo>
                  <a:lnTo>
                    <a:pt x="501573" y="108673"/>
                  </a:lnTo>
                  <a:lnTo>
                    <a:pt x="497827" y="126390"/>
                  </a:lnTo>
                  <a:lnTo>
                    <a:pt x="507961" y="151180"/>
                  </a:lnTo>
                  <a:lnTo>
                    <a:pt x="530250" y="166585"/>
                  </a:lnTo>
                  <a:lnTo>
                    <a:pt x="552538" y="181254"/>
                  </a:lnTo>
                  <a:lnTo>
                    <a:pt x="562673" y="203809"/>
                  </a:lnTo>
                  <a:lnTo>
                    <a:pt x="560387" y="216230"/>
                  </a:lnTo>
                  <a:lnTo>
                    <a:pt x="554062" y="225374"/>
                  </a:lnTo>
                  <a:lnTo>
                    <a:pt x="544499" y="231025"/>
                  </a:lnTo>
                  <a:lnTo>
                    <a:pt x="532523" y="232956"/>
                  </a:lnTo>
                  <a:lnTo>
                    <a:pt x="517131" y="230644"/>
                  </a:lnTo>
                  <a:lnTo>
                    <a:pt x="505968" y="224853"/>
                  </a:lnTo>
                  <a:lnTo>
                    <a:pt x="497992" y="217208"/>
                  </a:lnTo>
                  <a:lnTo>
                    <a:pt x="492163" y="209397"/>
                  </a:lnTo>
                  <a:lnTo>
                    <a:pt x="492163" y="234124"/>
                  </a:lnTo>
                  <a:lnTo>
                    <a:pt x="501091" y="237261"/>
                  </a:lnTo>
                  <a:lnTo>
                    <a:pt x="511403" y="239864"/>
                  </a:lnTo>
                  <a:lnTo>
                    <a:pt x="521843" y="241630"/>
                  </a:lnTo>
                  <a:lnTo>
                    <a:pt x="531152" y="242277"/>
                  </a:lnTo>
                  <a:lnTo>
                    <a:pt x="550125" y="239280"/>
                  </a:lnTo>
                  <a:lnTo>
                    <a:pt x="567093" y="230505"/>
                  </a:lnTo>
                  <a:lnTo>
                    <a:pt x="579310" y="216306"/>
                  </a:lnTo>
                  <a:lnTo>
                    <a:pt x="583996" y="197040"/>
                  </a:lnTo>
                  <a:close/>
                </a:path>
                <a:path w="728980" h="242570">
                  <a:moveTo>
                    <a:pt x="728726" y="238544"/>
                  </a:moveTo>
                  <a:lnTo>
                    <a:pt x="724090" y="229692"/>
                  </a:lnTo>
                  <a:lnTo>
                    <a:pt x="708583" y="196354"/>
                  </a:lnTo>
                  <a:lnTo>
                    <a:pt x="699884" y="173266"/>
                  </a:lnTo>
                  <a:lnTo>
                    <a:pt x="696353" y="163931"/>
                  </a:lnTo>
                  <a:lnTo>
                    <a:pt x="695286" y="161074"/>
                  </a:lnTo>
                  <a:lnTo>
                    <a:pt x="683501" y="125196"/>
                  </a:lnTo>
                  <a:lnTo>
                    <a:pt x="678294" y="108432"/>
                  </a:lnTo>
                  <a:lnTo>
                    <a:pt x="675678" y="100012"/>
                  </a:lnTo>
                  <a:lnTo>
                    <a:pt x="675678" y="163931"/>
                  </a:lnTo>
                  <a:lnTo>
                    <a:pt x="632371" y="163931"/>
                  </a:lnTo>
                  <a:lnTo>
                    <a:pt x="652538" y="112864"/>
                  </a:lnTo>
                  <a:lnTo>
                    <a:pt x="653910" y="108432"/>
                  </a:lnTo>
                  <a:lnTo>
                    <a:pt x="657987" y="108432"/>
                  </a:lnTo>
                  <a:lnTo>
                    <a:pt x="659345" y="112407"/>
                  </a:lnTo>
                  <a:lnTo>
                    <a:pt x="659803" y="114033"/>
                  </a:lnTo>
                  <a:lnTo>
                    <a:pt x="675678" y="163931"/>
                  </a:lnTo>
                  <a:lnTo>
                    <a:pt x="675678" y="100012"/>
                  </a:lnTo>
                  <a:lnTo>
                    <a:pt x="672503" y="89789"/>
                  </a:lnTo>
                  <a:lnTo>
                    <a:pt x="645744" y="89789"/>
                  </a:lnTo>
                  <a:lnTo>
                    <a:pt x="645515" y="96088"/>
                  </a:lnTo>
                  <a:lnTo>
                    <a:pt x="638022" y="123024"/>
                  </a:lnTo>
                  <a:lnTo>
                    <a:pt x="620547" y="164922"/>
                  </a:lnTo>
                  <a:lnTo>
                    <a:pt x="600659" y="206387"/>
                  </a:lnTo>
                  <a:lnTo>
                    <a:pt x="585889" y="232016"/>
                  </a:lnTo>
                  <a:lnTo>
                    <a:pt x="580898" y="238544"/>
                  </a:lnTo>
                  <a:lnTo>
                    <a:pt x="609231" y="238544"/>
                  </a:lnTo>
                  <a:lnTo>
                    <a:pt x="608787" y="235521"/>
                  </a:lnTo>
                  <a:lnTo>
                    <a:pt x="608571" y="232714"/>
                  </a:lnTo>
                  <a:lnTo>
                    <a:pt x="608571" y="229692"/>
                  </a:lnTo>
                  <a:lnTo>
                    <a:pt x="610311" y="218122"/>
                  </a:lnTo>
                  <a:lnTo>
                    <a:pt x="614883" y="204101"/>
                  </a:lnTo>
                  <a:lnTo>
                    <a:pt x="621284" y="188772"/>
                  </a:lnTo>
                  <a:lnTo>
                    <a:pt x="628510" y="173266"/>
                  </a:lnTo>
                  <a:lnTo>
                    <a:pt x="679526" y="173266"/>
                  </a:lnTo>
                  <a:lnTo>
                    <a:pt x="704240" y="238544"/>
                  </a:lnTo>
                  <a:lnTo>
                    <a:pt x="728726" y="2385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6622830" y="2021084"/>
            <a:ext cx="1955165" cy="1235376"/>
          </a:xfrm>
          <a:prstGeom prst="rect">
            <a:avLst/>
          </a:prstGeom>
        </p:spPr>
        <p:txBody>
          <a:bodyPr vert="horz" wrap="square" lIns="0" tIns="33501" rIns="0" bIns="0" rtlCol="0">
            <a:spAutoFit/>
          </a:bodyPr>
          <a:lstStyle/>
          <a:p>
            <a:pPr marL="5776">
              <a:spcBef>
                <a:spcPts val="264"/>
              </a:spcBef>
            </a:pPr>
            <a:r>
              <a:rPr sz="1400" dirty="0">
                <a:latin typeface="Manrope"/>
                <a:cs typeface="Manrope"/>
              </a:rPr>
              <a:t>Pour</a:t>
            </a:r>
            <a:r>
              <a:rPr sz="1400" spc="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mieux</a:t>
            </a:r>
            <a:r>
              <a:rPr sz="1400" spc="25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comprendre</a:t>
            </a:r>
            <a:endParaRPr sz="1400" dirty="0">
              <a:latin typeface="Manrope"/>
              <a:cs typeface="Manrope"/>
            </a:endParaRPr>
          </a:p>
          <a:p>
            <a:pPr marL="5776" marR="126205">
              <a:lnSpc>
                <a:spcPct val="117000"/>
              </a:lnSpc>
            </a:pPr>
            <a:r>
              <a:rPr sz="1400" dirty="0">
                <a:latin typeface="Manrope"/>
                <a:cs typeface="Manrope"/>
              </a:rPr>
              <a:t>la</a:t>
            </a:r>
            <a:r>
              <a:rPr sz="1400" spc="-16" dirty="0">
                <a:latin typeface="Manrope"/>
                <a:cs typeface="Manrope"/>
              </a:rPr>
              <a:t> problématique</a:t>
            </a:r>
            <a:r>
              <a:rPr sz="1400" spc="-14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</a:t>
            </a:r>
            <a:r>
              <a:rPr sz="1400" spc="-14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l’âgisme </a:t>
            </a:r>
            <a:r>
              <a:rPr sz="1400" dirty="0">
                <a:latin typeface="Manrope"/>
                <a:cs typeface="Manrope"/>
              </a:rPr>
              <a:t>et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découvrir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la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richesse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des </a:t>
            </a:r>
            <a:r>
              <a:rPr sz="1400" spc="-36" dirty="0">
                <a:latin typeface="Manrope"/>
                <a:cs typeface="Manrope"/>
              </a:rPr>
              <a:t>relations</a:t>
            </a:r>
            <a:r>
              <a:rPr sz="1400" spc="-14" dirty="0">
                <a:latin typeface="Manrope"/>
                <a:cs typeface="Manrope"/>
              </a:rPr>
              <a:t> </a:t>
            </a:r>
            <a:r>
              <a:rPr sz="1400" spc="-34" dirty="0" err="1">
                <a:latin typeface="Manrope"/>
                <a:cs typeface="Manrope"/>
              </a:rPr>
              <a:t>intergénérationnelles</a:t>
            </a:r>
            <a:endParaRPr lang="fr-CA" sz="1400" spc="-34" dirty="0">
              <a:latin typeface="Manrope"/>
              <a:cs typeface="Manrope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03592" y="4463206"/>
            <a:ext cx="1074403" cy="138846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571781" y="571460"/>
            <a:ext cx="142955" cy="14295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20" y="8007"/>
                </a:lnTo>
                <a:lnTo>
                  <a:pt x="64304" y="30304"/>
                </a:lnTo>
                <a:lnTo>
                  <a:pt x="30304" y="64304"/>
                </a:lnTo>
                <a:lnTo>
                  <a:pt x="8007" y="107420"/>
                </a:lnTo>
                <a:lnTo>
                  <a:pt x="0" y="157063"/>
                </a:lnTo>
                <a:lnTo>
                  <a:pt x="8007" y="206706"/>
                </a:lnTo>
                <a:lnTo>
                  <a:pt x="30304" y="249821"/>
                </a:lnTo>
                <a:lnTo>
                  <a:pt x="64304" y="283821"/>
                </a:lnTo>
                <a:lnTo>
                  <a:pt x="107420" y="306119"/>
                </a:lnTo>
                <a:lnTo>
                  <a:pt x="157063" y="314126"/>
                </a:lnTo>
                <a:lnTo>
                  <a:pt x="206706" y="306119"/>
                </a:lnTo>
                <a:lnTo>
                  <a:pt x="249821" y="283821"/>
                </a:lnTo>
                <a:lnTo>
                  <a:pt x="283821" y="249821"/>
                </a:lnTo>
                <a:lnTo>
                  <a:pt x="306119" y="206706"/>
                </a:lnTo>
                <a:lnTo>
                  <a:pt x="314126" y="157063"/>
                </a:lnTo>
                <a:lnTo>
                  <a:pt x="306119" y="107420"/>
                </a:lnTo>
                <a:lnTo>
                  <a:pt x="283821" y="64304"/>
                </a:lnTo>
                <a:lnTo>
                  <a:pt x="249821" y="30304"/>
                </a:lnTo>
                <a:lnTo>
                  <a:pt x="206706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CF007A52-9C15-20E3-A30A-E29219C5449C}"/>
              </a:ext>
            </a:extLst>
          </p:cNvPr>
          <p:cNvSpPr txBox="1"/>
          <p:nvPr/>
        </p:nvSpPr>
        <p:spPr>
          <a:xfrm>
            <a:off x="6622831" y="3873036"/>
            <a:ext cx="1301969" cy="195411"/>
          </a:xfrm>
          <a:prstGeom prst="rect">
            <a:avLst/>
          </a:prstGeom>
        </p:spPr>
        <p:txBody>
          <a:bodyPr vert="horz" wrap="square" lIns="0" tIns="33501" rIns="0" bIns="0" rtlCol="0">
            <a:spAutoFit/>
          </a:bodyPr>
          <a:lstStyle/>
          <a:p>
            <a:pPr marL="5776">
              <a:spcBef>
                <a:spcPts val="264"/>
              </a:spcBef>
            </a:pPr>
            <a:r>
              <a:rPr lang="fr-CA" sz="1050" spc="-34" dirty="0">
                <a:latin typeface="Manrope"/>
                <a:cs typeface="Manrope"/>
              </a:rPr>
              <a:t>Conçu par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1" y="0"/>
            <a:ext cx="9143358" cy="5143211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E8BDB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571781" y="4428815"/>
            <a:ext cx="142955" cy="142955"/>
            <a:chOff x="1256506" y="9737923"/>
            <a:chExt cx="314325" cy="314325"/>
          </a:xfrm>
        </p:grpSpPr>
        <p:sp>
          <p:nvSpPr>
            <p:cNvPr id="4" name="object 4"/>
            <p:cNvSpPr/>
            <p:nvPr/>
          </p:nvSpPr>
          <p:spPr>
            <a:xfrm>
              <a:off x="1256506" y="9737923"/>
              <a:ext cx="314325" cy="314325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20" y="8007"/>
                  </a:lnTo>
                  <a:lnTo>
                    <a:pt x="64304" y="30304"/>
                  </a:lnTo>
                  <a:lnTo>
                    <a:pt x="30304" y="64304"/>
                  </a:lnTo>
                  <a:lnTo>
                    <a:pt x="8007" y="107420"/>
                  </a:lnTo>
                  <a:lnTo>
                    <a:pt x="0" y="157063"/>
                  </a:lnTo>
                  <a:lnTo>
                    <a:pt x="8007" y="206706"/>
                  </a:lnTo>
                  <a:lnTo>
                    <a:pt x="30304" y="249821"/>
                  </a:lnTo>
                  <a:lnTo>
                    <a:pt x="64304" y="283821"/>
                  </a:lnTo>
                  <a:lnTo>
                    <a:pt x="107420" y="306119"/>
                  </a:lnTo>
                  <a:lnTo>
                    <a:pt x="157063" y="314126"/>
                  </a:lnTo>
                  <a:lnTo>
                    <a:pt x="206706" y="306119"/>
                  </a:lnTo>
                  <a:lnTo>
                    <a:pt x="249821" y="283821"/>
                  </a:lnTo>
                  <a:lnTo>
                    <a:pt x="283821" y="249821"/>
                  </a:lnTo>
                  <a:lnTo>
                    <a:pt x="306119" y="206706"/>
                  </a:lnTo>
                  <a:lnTo>
                    <a:pt x="314126" y="157063"/>
                  </a:lnTo>
                  <a:lnTo>
                    <a:pt x="306119" y="107420"/>
                  </a:lnTo>
                  <a:lnTo>
                    <a:pt x="283821" y="64304"/>
                  </a:lnTo>
                  <a:lnTo>
                    <a:pt x="249821" y="30304"/>
                  </a:lnTo>
                  <a:lnTo>
                    <a:pt x="206706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E8F2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56506" y="9737923"/>
              <a:ext cx="314325" cy="314325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20" y="8007"/>
                  </a:lnTo>
                  <a:lnTo>
                    <a:pt x="64304" y="30304"/>
                  </a:lnTo>
                  <a:lnTo>
                    <a:pt x="30304" y="64304"/>
                  </a:lnTo>
                  <a:lnTo>
                    <a:pt x="8007" y="107420"/>
                  </a:lnTo>
                  <a:lnTo>
                    <a:pt x="0" y="157063"/>
                  </a:lnTo>
                  <a:lnTo>
                    <a:pt x="8007" y="206706"/>
                  </a:lnTo>
                  <a:lnTo>
                    <a:pt x="30304" y="249821"/>
                  </a:lnTo>
                  <a:lnTo>
                    <a:pt x="64304" y="283821"/>
                  </a:lnTo>
                  <a:lnTo>
                    <a:pt x="107420" y="306119"/>
                  </a:lnTo>
                  <a:lnTo>
                    <a:pt x="157063" y="314126"/>
                  </a:lnTo>
                  <a:lnTo>
                    <a:pt x="206706" y="306119"/>
                  </a:lnTo>
                  <a:lnTo>
                    <a:pt x="249821" y="283821"/>
                  </a:lnTo>
                  <a:lnTo>
                    <a:pt x="283821" y="249821"/>
                  </a:lnTo>
                  <a:lnTo>
                    <a:pt x="306119" y="206706"/>
                  </a:lnTo>
                  <a:lnTo>
                    <a:pt x="314126" y="157063"/>
                  </a:lnTo>
                  <a:lnTo>
                    <a:pt x="306119" y="107420"/>
                  </a:lnTo>
                  <a:lnTo>
                    <a:pt x="283821" y="64304"/>
                  </a:lnTo>
                  <a:lnTo>
                    <a:pt x="249821" y="30304"/>
                  </a:lnTo>
                  <a:lnTo>
                    <a:pt x="206706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66050" y="299003"/>
            <a:ext cx="4249427" cy="1159378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>
              <a:spcBef>
                <a:spcPts val="64"/>
              </a:spcBef>
            </a:pPr>
            <a:r>
              <a:rPr sz="7481" spc="-316" dirty="0">
                <a:latin typeface="Manrope"/>
                <a:cs typeface="Manrope"/>
              </a:rPr>
              <a:t>R</a:t>
            </a:r>
            <a:r>
              <a:rPr sz="7481" spc="-186" dirty="0">
                <a:latin typeface="Manrope"/>
                <a:cs typeface="Manrope"/>
              </a:rPr>
              <a:t>é</a:t>
            </a:r>
            <a:r>
              <a:rPr sz="7481" spc="-141" dirty="0">
                <a:latin typeface="Manrope"/>
                <a:cs typeface="Manrope"/>
              </a:rPr>
              <a:t>p</a:t>
            </a:r>
            <a:r>
              <a:rPr sz="7481" spc="-164" dirty="0">
                <a:latin typeface="Manrope"/>
                <a:cs typeface="Manrope"/>
              </a:rPr>
              <a:t>o</a:t>
            </a:r>
            <a:r>
              <a:rPr sz="7481" spc="-205" dirty="0">
                <a:latin typeface="Manrope"/>
                <a:cs typeface="Manrope"/>
              </a:rPr>
              <a:t>n</a:t>
            </a:r>
            <a:r>
              <a:rPr sz="7481" spc="-177" dirty="0">
                <a:latin typeface="Manrope"/>
                <a:cs typeface="Manrope"/>
              </a:rPr>
              <a:t>s</a:t>
            </a:r>
            <a:r>
              <a:rPr sz="7481" spc="-184" dirty="0">
                <a:latin typeface="Manrope"/>
                <a:cs typeface="Manrope"/>
              </a:rPr>
              <a:t>e</a:t>
            </a:r>
            <a:r>
              <a:rPr sz="7481" spc="-5" dirty="0">
                <a:latin typeface="Manrope"/>
                <a:cs typeface="Manrope"/>
              </a:rPr>
              <a:t>s</a:t>
            </a:r>
            <a:endParaRPr sz="7481" dirty="0">
              <a:latin typeface="Manrope"/>
              <a:cs typeface="Manrop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700273" y="600471"/>
            <a:ext cx="1037854" cy="204052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>
              <a:spcBef>
                <a:spcPts val="64"/>
              </a:spcBef>
            </a:pPr>
            <a:r>
              <a:rPr sz="1273" spc="-16" dirty="0">
                <a:latin typeface="Manrope Medium"/>
                <a:cs typeface="Manrope Medium"/>
              </a:rPr>
              <a:t>Affirmation</a:t>
            </a:r>
            <a:r>
              <a:rPr sz="1273" spc="-34" dirty="0">
                <a:latin typeface="Manrope Medium"/>
                <a:cs typeface="Manrope Medium"/>
              </a:rPr>
              <a:t> </a:t>
            </a:r>
            <a:r>
              <a:rPr sz="1273" spc="-23" dirty="0">
                <a:latin typeface="Manrope Medium"/>
                <a:cs typeface="Manrope Medium"/>
              </a:rPr>
              <a:t>1</a:t>
            </a:r>
            <a:endParaRPr sz="1273" dirty="0">
              <a:latin typeface="Manrope Medium"/>
              <a:cs typeface="Manrope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78923" y="578603"/>
            <a:ext cx="1173677" cy="247789"/>
          </a:xfrm>
          <a:custGeom>
            <a:avLst/>
            <a:gdLst/>
            <a:ahLst/>
            <a:cxnLst/>
            <a:rect l="l" t="t" r="r" b="b"/>
            <a:pathLst>
              <a:path w="2585720" h="544830">
                <a:moveTo>
                  <a:pt x="272159" y="0"/>
                </a:moveTo>
                <a:lnTo>
                  <a:pt x="223238" y="4384"/>
                </a:lnTo>
                <a:lnTo>
                  <a:pt x="177194" y="17026"/>
                </a:lnTo>
                <a:lnTo>
                  <a:pt x="134795" y="37157"/>
                </a:lnTo>
                <a:lnTo>
                  <a:pt x="96810" y="64008"/>
                </a:lnTo>
                <a:lnTo>
                  <a:pt x="64008" y="96810"/>
                </a:lnTo>
                <a:lnTo>
                  <a:pt x="37157" y="134795"/>
                </a:lnTo>
                <a:lnTo>
                  <a:pt x="17026" y="177194"/>
                </a:lnTo>
                <a:lnTo>
                  <a:pt x="4384" y="223238"/>
                </a:lnTo>
                <a:lnTo>
                  <a:pt x="0" y="272159"/>
                </a:lnTo>
                <a:lnTo>
                  <a:pt x="4384" y="321080"/>
                </a:lnTo>
                <a:lnTo>
                  <a:pt x="17026" y="367124"/>
                </a:lnTo>
                <a:lnTo>
                  <a:pt x="37157" y="409523"/>
                </a:lnTo>
                <a:lnTo>
                  <a:pt x="64008" y="447508"/>
                </a:lnTo>
                <a:lnTo>
                  <a:pt x="96810" y="480310"/>
                </a:lnTo>
                <a:lnTo>
                  <a:pt x="134795" y="507160"/>
                </a:lnTo>
                <a:lnTo>
                  <a:pt x="177194" y="527291"/>
                </a:lnTo>
                <a:lnTo>
                  <a:pt x="223238" y="539933"/>
                </a:lnTo>
                <a:lnTo>
                  <a:pt x="272159" y="544318"/>
                </a:lnTo>
                <a:lnTo>
                  <a:pt x="2313364" y="544318"/>
                </a:lnTo>
                <a:lnTo>
                  <a:pt x="2362285" y="539933"/>
                </a:lnTo>
                <a:lnTo>
                  <a:pt x="2408329" y="527291"/>
                </a:lnTo>
                <a:lnTo>
                  <a:pt x="2450728" y="507160"/>
                </a:lnTo>
                <a:lnTo>
                  <a:pt x="2488712" y="480310"/>
                </a:lnTo>
                <a:lnTo>
                  <a:pt x="2521514" y="447508"/>
                </a:lnTo>
                <a:lnTo>
                  <a:pt x="2548365" y="409523"/>
                </a:lnTo>
                <a:lnTo>
                  <a:pt x="2568496" y="367124"/>
                </a:lnTo>
                <a:lnTo>
                  <a:pt x="2581138" y="321080"/>
                </a:lnTo>
                <a:lnTo>
                  <a:pt x="2585523" y="272159"/>
                </a:lnTo>
                <a:lnTo>
                  <a:pt x="2581138" y="223238"/>
                </a:lnTo>
                <a:lnTo>
                  <a:pt x="2568496" y="177194"/>
                </a:lnTo>
                <a:lnTo>
                  <a:pt x="2548365" y="134795"/>
                </a:lnTo>
                <a:lnTo>
                  <a:pt x="2521514" y="96810"/>
                </a:lnTo>
                <a:lnTo>
                  <a:pt x="2488712" y="64008"/>
                </a:lnTo>
                <a:lnTo>
                  <a:pt x="2450728" y="37157"/>
                </a:lnTo>
                <a:lnTo>
                  <a:pt x="2408329" y="17026"/>
                </a:lnTo>
                <a:lnTo>
                  <a:pt x="2362285" y="4384"/>
                </a:lnTo>
                <a:lnTo>
                  <a:pt x="2313364" y="0"/>
                </a:lnTo>
                <a:lnTo>
                  <a:pt x="272159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774944CE-88FA-5FC1-5C58-E78E8A095EDC}"/>
              </a:ext>
            </a:extLst>
          </p:cNvPr>
          <p:cNvSpPr txBox="1"/>
          <p:nvPr/>
        </p:nvSpPr>
        <p:spPr>
          <a:xfrm>
            <a:off x="3592957" y="445678"/>
            <a:ext cx="4972120" cy="96922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Tout le monde vieillit </a:t>
            </a:r>
            <a:br>
              <a:rPr lang="fr-CA" sz="3366" spc="-45" dirty="0">
                <a:latin typeface="Manrope Medium"/>
                <a:cs typeface="Manrope Medium"/>
              </a:rPr>
            </a:br>
            <a:r>
              <a:rPr lang="fr-CA" sz="3366" spc="-45" dirty="0">
                <a:latin typeface="Manrope Medium"/>
                <a:cs typeface="Manrope Medium"/>
              </a:rPr>
              <a:t>de la même façon</a:t>
            </a:r>
            <a:endParaRPr lang="fr-CA" sz="3366" dirty="0">
              <a:latin typeface="Manrope Medium"/>
              <a:cs typeface="Manrope Medium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xfrm>
            <a:off x="3593240" y="2481505"/>
            <a:ext cx="4793565" cy="1326527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pc="-5" dirty="0">
                <a:latin typeface="Manrope Medium" pitchFamily="2" charset="0"/>
              </a:rPr>
              <a:t>Faux</a:t>
            </a:r>
            <a:r>
              <a:rPr spc="-5" dirty="0"/>
              <a:t>.</a:t>
            </a:r>
          </a:p>
          <a:p>
            <a:pPr marL="5776" marR="2310">
              <a:lnSpc>
                <a:spcPct val="117000"/>
              </a:lnSpc>
              <a:spcBef>
                <a:spcPts val="1264"/>
              </a:spcBef>
            </a:pPr>
            <a:r>
              <a:rPr lang="fr-CA" sz="1200" spc="-9" dirty="0">
                <a:latin typeface="Manrope"/>
                <a:cs typeface="Manrope"/>
              </a:rPr>
              <a:t>Chaque personne vit sa vie de façon différente et a un bagage qui influence comment elle vieillit. La génétique, les bonnes habitudes de vie, l’éducation et la personnalité de chaque personne ont un impact.</a:t>
            </a:r>
            <a:endParaRPr lang="fr-CA" sz="1200" dirty="0">
              <a:latin typeface="Manrope"/>
              <a:cs typeface="Manrope"/>
            </a:endParaRP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F8D2A40E-F1BA-20D7-CD66-4750D71F8351}"/>
              </a:ext>
            </a:extLst>
          </p:cNvPr>
          <p:cNvSpPr txBox="1"/>
          <p:nvPr/>
        </p:nvSpPr>
        <p:spPr>
          <a:xfrm>
            <a:off x="700273" y="600471"/>
            <a:ext cx="1037854" cy="204052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>
              <a:spcBef>
                <a:spcPts val="64"/>
              </a:spcBef>
            </a:pPr>
            <a:r>
              <a:rPr sz="1273" spc="-16" dirty="0">
                <a:latin typeface="Manrope Medium"/>
                <a:cs typeface="Manrope Medium"/>
              </a:rPr>
              <a:t>Affirmation</a:t>
            </a:r>
            <a:r>
              <a:rPr sz="1273" spc="-34" dirty="0">
                <a:latin typeface="Manrope Medium"/>
                <a:cs typeface="Manrope Medium"/>
              </a:rPr>
              <a:t> </a:t>
            </a:r>
            <a:r>
              <a:rPr sz="1273" spc="-23" dirty="0">
                <a:latin typeface="Manrope Medium"/>
                <a:cs typeface="Manrope Medium"/>
              </a:rPr>
              <a:t>1</a:t>
            </a:r>
            <a:endParaRPr sz="1273" dirty="0">
              <a:latin typeface="Manrope Medium"/>
              <a:cs typeface="Manrope Medium"/>
            </a:endParaRPr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6AE6C624-9942-58F9-A19F-D99302070F89}"/>
              </a:ext>
            </a:extLst>
          </p:cNvPr>
          <p:cNvSpPr/>
          <p:nvPr/>
        </p:nvSpPr>
        <p:spPr>
          <a:xfrm>
            <a:off x="578923" y="578603"/>
            <a:ext cx="1173677" cy="247789"/>
          </a:xfrm>
          <a:custGeom>
            <a:avLst/>
            <a:gdLst/>
            <a:ahLst/>
            <a:cxnLst/>
            <a:rect l="l" t="t" r="r" b="b"/>
            <a:pathLst>
              <a:path w="2585720" h="544830">
                <a:moveTo>
                  <a:pt x="272159" y="0"/>
                </a:moveTo>
                <a:lnTo>
                  <a:pt x="223238" y="4384"/>
                </a:lnTo>
                <a:lnTo>
                  <a:pt x="177194" y="17026"/>
                </a:lnTo>
                <a:lnTo>
                  <a:pt x="134795" y="37157"/>
                </a:lnTo>
                <a:lnTo>
                  <a:pt x="96810" y="64008"/>
                </a:lnTo>
                <a:lnTo>
                  <a:pt x="64008" y="96810"/>
                </a:lnTo>
                <a:lnTo>
                  <a:pt x="37157" y="134795"/>
                </a:lnTo>
                <a:lnTo>
                  <a:pt x="17026" y="177194"/>
                </a:lnTo>
                <a:lnTo>
                  <a:pt x="4384" y="223238"/>
                </a:lnTo>
                <a:lnTo>
                  <a:pt x="0" y="272159"/>
                </a:lnTo>
                <a:lnTo>
                  <a:pt x="4384" y="321080"/>
                </a:lnTo>
                <a:lnTo>
                  <a:pt x="17026" y="367124"/>
                </a:lnTo>
                <a:lnTo>
                  <a:pt x="37157" y="409523"/>
                </a:lnTo>
                <a:lnTo>
                  <a:pt x="64008" y="447508"/>
                </a:lnTo>
                <a:lnTo>
                  <a:pt x="96810" y="480310"/>
                </a:lnTo>
                <a:lnTo>
                  <a:pt x="134795" y="507160"/>
                </a:lnTo>
                <a:lnTo>
                  <a:pt x="177194" y="527291"/>
                </a:lnTo>
                <a:lnTo>
                  <a:pt x="223238" y="539933"/>
                </a:lnTo>
                <a:lnTo>
                  <a:pt x="272159" y="544318"/>
                </a:lnTo>
                <a:lnTo>
                  <a:pt x="2313364" y="544318"/>
                </a:lnTo>
                <a:lnTo>
                  <a:pt x="2362285" y="539933"/>
                </a:lnTo>
                <a:lnTo>
                  <a:pt x="2408329" y="527291"/>
                </a:lnTo>
                <a:lnTo>
                  <a:pt x="2450728" y="507160"/>
                </a:lnTo>
                <a:lnTo>
                  <a:pt x="2488712" y="480310"/>
                </a:lnTo>
                <a:lnTo>
                  <a:pt x="2521514" y="447508"/>
                </a:lnTo>
                <a:lnTo>
                  <a:pt x="2548365" y="409523"/>
                </a:lnTo>
                <a:lnTo>
                  <a:pt x="2568496" y="367124"/>
                </a:lnTo>
                <a:lnTo>
                  <a:pt x="2581138" y="321080"/>
                </a:lnTo>
                <a:lnTo>
                  <a:pt x="2585523" y="272159"/>
                </a:lnTo>
                <a:lnTo>
                  <a:pt x="2581138" y="223238"/>
                </a:lnTo>
                <a:lnTo>
                  <a:pt x="2568496" y="177194"/>
                </a:lnTo>
                <a:lnTo>
                  <a:pt x="2548365" y="134795"/>
                </a:lnTo>
                <a:lnTo>
                  <a:pt x="2521514" y="96810"/>
                </a:lnTo>
                <a:lnTo>
                  <a:pt x="2488712" y="64008"/>
                </a:lnTo>
                <a:lnTo>
                  <a:pt x="2450728" y="37157"/>
                </a:lnTo>
                <a:lnTo>
                  <a:pt x="2408329" y="17026"/>
                </a:lnTo>
                <a:lnTo>
                  <a:pt x="2362285" y="4384"/>
                </a:lnTo>
                <a:lnTo>
                  <a:pt x="2313364" y="0"/>
                </a:lnTo>
                <a:lnTo>
                  <a:pt x="272159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id="{F3510417-3FB1-8636-6B02-2F0AE46F6DC6}"/>
              </a:ext>
            </a:extLst>
          </p:cNvPr>
          <p:cNvSpPr txBox="1"/>
          <p:nvPr/>
        </p:nvSpPr>
        <p:spPr>
          <a:xfrm>
            <a:off x="3592957" y="445678"/>
            <a:ext cx="4972120" cy="96922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 pitchFamily="2" charset="0"/>
                <a:cs typeface="Manrope Medium"/>
              </a:rPr>
              <a:t>Tout le monde vieillit </a:t>
            </a:r>
            <a:br>
              <a:rPr lang="fr-CA" sz="3366" spc="-45" dirty="0">
                <a:latin typeface="Manrope Medium" pitchFamily="2" charset="0"/>
                <a:cs typeface="Manrope Medium"/>
              </a:rPr>
            </a:br>
            <a:r>
              <a:rPr lang="fr-CA" sz="3366" spc="-45" dirty="0">
                <a:latin typeface="Manrope Medium" pitchFamily="2" charset="0"/>
                <a:cs typeface="Manrope Medium"/>
              </a:rPr>
              <a:t>de la même façon</a:t>
            </a:r>
            <a:endParaRPr lang="fr-CA" sz="3366" dirty="0">
              <a:latin typeface="Manrope Medium" pitchFamily="2" charset="0"/>
              <a:cs typeface="Manrope Medium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2028A53D-08D7-5007-43FF-CF6DA04EFA32}"/>
              </a:ext>
            </a:extLst>
          </p:cNvPr>
          <p:cNvSpPr txBox="1"/>
          <p:nvPr/>
        </p:nvSpPr>
        <p:spPr>
          <a:xfrm>
            <a:off x="700273" y="600471"/>
            <a:ext cx="1037854" cy="204052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>
              <a:spcBef>
                <a:spcPts val="64"/>
              </a:spcBef>
            </a:pPr>
            <a:r>
              <a:rPr sz="1273" spc="-16" dirty="0">
                <a:latin typeface="Manrope Medium"/>
                <a:cs typeface="Manrope Medium"/>
              </a:rPr>
              <a:t>Affirmation</a:t>
            </a:r>
            <a:r>
              <a:rPr sz="1273" spc="-34" dirty="0">
                <a:latin typeface="Manrope Medium"/>
                <a:cs typeface="Manrope Medium"/>
              </a:rPr>
              <a:t> </a:t>
            </a:r>
            <a:r>
              <a:rPr lang="fr-CA" sz="1273" spc="-23" dirty="0">
                <a:latin typeface="Manrope Medium"/>
                <a:cs typeface="Manrope Medium"/>
              </a:rPr>
              <a:t>2</a:t>
            </a:r>
            <a:endParaRPr sz="1273" dirty="0">
              <a:latin typeface="Manrope Medium"/>
              <a:cs typeface="Manrope Medium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D7EA1DBD-106D-BF81-EAD6-1BC8974C71EB}"/>
              </a:ext>
            </a:extLst>
          </p:cNvPr>
          <p:cNvSpPr/>
          <p:nvPr/>
        </p:nvSpPr>
        <p:spPr>
          <a:xfrm>
            <a:off x="578923" y="578603"/>
            <a:ext cx="1173677" cy="247789"/>
          </a:xfrm>
          <a:custGeom>
            <a:avLst/>
            <a:gdLst/>
            <a:ahLst/>
            <a:cxnLst/>
            <a:rect l="l" t="t" r="r" b="b"/>
            <a:pathLst>
              <a:path w="2585720" h="544830">
                <a:moveTo>
                  <a:pt x="272159" y="0"/>
                </a:moveTo>
                <a:lnTo>
                  <a:pt x="223238" y="4384"/>
                </a:lnTo>
                <a:lnTo>
                  <a:pt x="177194" y="17026"/>
                </a:lnTo>
                <a:lnTo>
                  <a:pt x="134795" y="37157"/>
                </a:lnTo>
                <a:lnTo>
                  <a:pt x="96810" y="64008"/>
                </a:lnTo>
                <a:lnTo>
                  <a:pt x="64008" y="96810"/>
                </a:lnTo>
                <a:lnTo>
                  <a:pt x="37157" y="134795"/>
                </a:lnTo>
                <a:lnTo>
                  <a:pt x="17026" y="177194"/>
                </a:lnTo>
                <a:lnTo>
                  <a:pt x="4384" y="223238"/>
                </a:lnTo>
                <a:lnTo>
                  <a:pt x="0" y="272159"/>
                </a:lnTo>
                <a:lnTo>
                  <a:pt x="4384" y="321080"/>
                </a:lnTo>
                <a:lnTo>
                  <a:pt x="17026" y="367124"/>
                </a:lnTo>
                <a:lnTo>
                  <a:pt x="37157" y="409523"/>
                </a:lnTo>
                <a:lnTo>
                  <a:pt x="64008" y="447508"/>
                </a:lnTo>
                <a:lnTo>
                  <a:pt x="96810" y="480310"/>
                </a:lnTo>
                <a:lnTo>
                  <a:pt x="134795" y="507160"/>
                </a:lnTo>
                <a:lnTo>
                  <a:pt x="177194" y="527291"/>
                </a:lnTo>
                <a:lnTo>
                  <a:pt x="223238" y="539933"/>
                </a:lnTo>
                <a:lnTo>
                  <a:pt x="272159" y="544318"/>
                </a:lnTo>
                <a:lnTo>
                  <a:pt x="2313364" y="544318"/>
                </a:lnTo>
                <a:lnTo>
                  <a:pt x="2362285" y="539933"/>
                </a:lnTo>
                <a:lnTo>
                  <a:pt x="2408329" y="527291"/>
                </a:lnTo>
                <a:lnTo>
                  <a:pt x="2450728" y="507160"/>
                </a:lnTo>
                <a:lnTo>
                  <a:pt x="2488712" y="480310"/>
                </a:lnTo>
                <a:lnTo>
                  <a:pt x="2521514" y="447508"/>
                </a:lnTo>
                <a:lnTo>
                  <a:pt x="2548365" y="409523"/>
                </a:lnTo>
                <a:lnTo>
                  <a:pt x="2568496" y="367124"/>
                </a:lnTo>
                <a:lnTo>
                  <a:pt x="2581138" y="321080"/>
                </a:lnTo>
                <a:lnTo>
                  <a:pt x="2585523" y="272159"/>
                </a:lnTo>
                <a:lnTo>
                  <a:pt x="2581138" y="223238"/>
                </a:lnTo>
                <a:lnTo>
                  <a:pt x="2568496" y="177194"/>
                </a:lnTo>
                <a:lnTo>
                  <a:pt x="2548365" y="134795"/>
                </a:lnTo>
                <a:lnTo>
                  <a:pt x="2521514" y="96810"/>
                </a:lnTo>
                <a:lnTo>
                  <a:pt x="2488712" y="64008"/>
                </a:lnTo>
                <a:lnTo>
                  <a:pt x="2450728" y="37157"/>
                </a:lnTo>
                <a:lnTo>
                  <a:pt x="2408329" y="17026"/>
                </a:lnTo>
                <a:lnTo>
                  <a:pt x="2362285" y="4384"/>
                </a:lnTo>
                <a:lnTo>
                  <a:pt x="2313364" y="0"/>
                </a:lnTo>
                <a:lnTo>
                  <a:pt x="272159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57FB994A-23A5-0C75-5938-5D3133523E56}"/>
              </a:ext>
            </a:extLst>
          </p:cNvPr>
          <p:cNvSpPr txBox="1"/>
          <p:nvPr/>
        </p:nvSpPr>
        <p:spPr>
          <a:xfrm>
            <a:off x="3592957" y="445678"/>
            <a:ext cx="4972120" cy="1413317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>
              <a:lnSpc>
                <a:spcPts val="3375"/>
              </a:lnSpc>
              <a:spcBef>
                <a:spcPts val="55"/>
              </a:spcBef>
            </a:pPr>
            <a:r>
              <a:rPr lang="fr-CA" sz="3370" dirty="0">
                <a:latin typeface="Manrope Medium" pitchFamily="2" charset="0"/>
              </a:rPr>
              <a:t>Les travailleurs de</a:t>
            </a:r>
          </a:p>
          <a:p>
            <a:pPr marL="5776">
              <a:lnSpc>
                <a:spcPts val="3375"/>
              </a:lnSpc>
              <a:spcBef>
                <a:spcPts val="55"/>
              </a:spcBef>
            </a:pPr>
            <a:r>
              <a:rPr lang="fr-CA" sz="3370" dirty="0">
                <a:latin typeface="Manrope Medium" pitchFamily="2" charset="0"/>
              </a:rPr>
              <a:t>50 ans et plus sont</a:t>
            </a:r>
            <a:br>
              <a:rPr lang="fr-CA" sz="3370" dirty="0">
                <a:latin typeface="Manrope Medium" pitchFamily="2" charset="0"/>
              </a:rPr>
            </a:br>
            <a:r>
              <a:rPr lang="fr-CA" sz="3370" dirty="0">
                <a:latin typeface="Manrope Medium" pitchFamily="2" charset="0"/>
              </a:rPr>
              <a:t>moins performants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xfrm>
            <a:off x="3593240" y="2481505"/>
            <a:ext cx="4793565" cy="197478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pc="-5" dirty="0"/>
              <a:t>Faux.</a:t>
            </a:r>
          </a:p>
          <a:p>
            <a:pPr marL="5776" marR="2310">
              <a:lnSpc>
                <a:spcPct val="117000"/>
              </a:lnSpc>
              <a:spcBef>
                <a:spcPts val="1264"/>
              </a:spcBef>
            </a:pPr>
            <a:r>
              <a:rPr lang="fr-CA" sz="1200" spc="-11" dirty="0">
                <a:latin typeface="Manrope"/>
                <a:cs typeface="Manrope"/>
              </a:rPr>
              <a:t>Leurs forces peuvent être différentes </a:t>
            </a:r>
            <a:r>
              <a:rPr lang="fr-CA" sz="1200" spc="-11" dirty="0" smtClean="0">
                <a:latin typeface="Manrope"/>
                <a:cs typeface="Manrope"/>
              </a:rPr>
              <a:t>des travailleurs </a:t>
            </a:r>
            <a:r>
              <a:rPr lang="fr-CA" sz="1200" spc="-11" dirty="0">
                <a:latin typeface="Manrope"/>
                <a:cs typeface="Manrope"/>
              </a:rPr>
              <a:t>de moins </a:t>
            </a:r>
            <a:br>
              <a:rPr lang="fr-CA" sz="1200" spc="-11" dirty="0">
                <a:latin typeface="Manrope"/>
                <a:cs typeface="Manrope"/>
              </a:rPr>
            </a:br>
            <a:r>
              <a:rPr lang="fr-CA" sz="1200" spc="-11" dirty="0">
                <a:latin typeface="Manrope"/>
                <a:cs typeface="Manrope"/>
              </a:rPr>
              <a:t>de 50 ans, tout simplement. Selon une étude réalisée par Léger pour </a:t>
            </a:r>
            <a:br>
              <a:rPr lang="fr-CA" sz="1200" spc="-11" dirty="0">
                <a:latin typeface="Manrope"/>
                <a:cs typeface="Manrope"/>
              </a:rPr>
            </a:br>
            <a:r>
              <a:rPr lang="fr-CA" sz="1200" spc="-11" dirty="0">
                <a:latin typeface="Manrope"/>
                <a:cs typeface="Manrope"/>
              </a:rPr>
              <a:t>le Conseil du patronat du Québec (CPQ), une majorité d’employeurs </a:t>
            </a:r>
            <a:br>
              <a:rPr lang="fr-CA" sz="1200" spc="-11" dirty="0">
                <a:latin typeface="Manrope"/>
                <a:cs typeface="Manrope"/>
              </a:rPr>
            </a:br>
            <a:r>
              <a:rPr lang="fr-CA" sz="1200" spc="-11" dirty="0">
                <a:latin typeface="Manrope"/>
                <a:cs typeface="Manrope"/>
              </a:rPr>
              <a:t>du Québec considèrent les travailleurs âgés de 60 ans et plus comme </a:t>
            </a:r>
            <a:br>
              <a:rPr lang="fr-CA" sz="1200" spc="-11" dirty="0">
                <a:latin typeface="Manrope"/>
                <a:cs typeface="Manrope"/>
              </a:rPr>
            </a:br>
            <a:r>
              <a:rPr lang="fr-CA" sz="1200" spc="-11" dirty="0">
                <a:latin typeface="Manrope"/>
                <a:cs typeface="Manrope"/>
              </a:rPr>
              <a:t>« aussi performants », voire « plus performants » que l’ensemble des travailleurs plus jeunes.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2DDD02B1-17DD-C76A-18DB-9EC8F9DB71C8}"/>
              </a:ext>
            </a:extLst>
          </p:cNvPr>
          <p:cNvSpPr txBox="1"/>
          <p:nvPr/>
        </p:nvSpPr>
        <p:spPr>
          <a:xfrm>
            <a:off x="700273" y="600471"/>
            <a:ext cx="1037854" cy="204052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>
              <a:spcBef>
                <a:spcPts val="64"/>
              </a:spcBef>
            </a:pPr>
            <a:r>
              <a:rPr sz="1273" spc="-16" dirty="0">
                <a:latin typeface="Manrope Medium"/>
                <a:cs typeface="Manrope Medium"/>
              </a:rPr>
              <a:t>Affirmation</a:t>
            </a:r>
            <a:r>
              <a:rPr sz="1273" spc="-34" dirty="0">
                <a:latin typeface="Manrope Medium"/>
                <a:cs typeface="Manrope Medium"/>
              </a:rPr>
              <a:t> </a:t>
            </a:r>
            <a:r>
              <a:rPr lang="fr-CA" sz="1273" spc="-23" dirty="0">
                <a:latin typeface="Manrope Medium"/>
                <a:cs typeface="Manrope Medium"/>
              </a:rPr>
              <a:t>2</a:t>
            </a:r>
            <a:endParaRPr sz="1273" dirty="0">
              <a:latin typeface="Manrope Medium"/>
              <a:cs typeface="Manrope Medium"/>
            </a:endParaRPr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939DB101-91A0-D712-C67A-C5CA0D24CA7C}"/>
              </a:ext>
            </a:extLst>
          </p:cNvPr>
          <p:cNvSpPr/>
          <p:nvPr/>
        </p:nvSpPr>
        <p:spPr>
          <a:xfrm>
            <a:off x="578923" y="578603"/>
            <a:ext cx="1173677" cy="247789"/>
          </a:xfrm>
          <a:custGeom>
            <a:avLst/>
            <a:gdLst/>
            <a:ahLst/>
            <a:cxnLst/>
            <a:rect l="l" t="t" r="r" b="b"/>
            <a:pathLst>
              <a:path w="2585720" h="544830">
                <a:moveTo>
                  <a:pt x="272159" y="0"/>
                </a:moveTo>
                <a:lnTo>
                  <a:pt x="223238" y="4384"/>
                </a:lnTo>
                <a:lnTo>
                  <a:pt x="177194" y="17026"/>
                </a:lnTo>
                <a:lnTo>
                  <a:pt x="134795" y="37157"/>
                </a:lnTo>
                <a:lnTo>
                  <a:pt x="96810" y="64008"/>
                </a:lnTo>
                <a:lnTo>
                  <a:pt x="64008" y="96810"/>
                </a:lnTo>
                <a:lnTo>
                  <a:pt x="37157" y="134795"/>
                </a:lnTo>
                <a:lnTo>
                  <a:pt x="17026" y="177194"/>
                </a:lnTo>
                <a:lnTo>
                  <a:pt x="4384" y="223238"/>
                </a:lnTo>
                <a:lnTo>
                  <a:pt x="0" y="272159"/>
                </a:lnTo>
                <a:lnTo>
                  <a:pt x="4384" y="321080"/>
                </a:lnTo>
                <a:lnTo>
                  <a:pt x="17026" y="367124"/>
                </a:lnTo>
                <a:lnTo>
                  <a:pt x="37157" y="409523"/>
                </a:lnTo>
                <a:lnTo>
                  <a:pt x="64008" y="447508"/>
                </a:lnTo>
                <a:lnTo>
                  <a:pt x="96810" y="480310"/>
                </a:lnTo>
                <a:lnTo>
                  <a:pt x="134795" y="507160"/>
                </a:lnTo>
                <a:lnTo>
                  <a:pt x="177194" y="527291"/>
                </a:lnTo>
                <a:lnTo>
                  <a:pt x="223238" y="539933"/>
                </a:lnTo>
                <a:lnTo>
                  <a:pt x="272159" y="544318"/>
                </a:lnTo>
                <a:lnTo>
                  <a:pt x="2313364" y="544318"/>
                </a:lnTo>
                <a:lnTo>
                  <a:pt x="2362285" y="539933"/>
                </a:lnTo>
                <a:lnTo>
                  <a:pt x="2408329" y="527291"/>
                </a:lnTo>
                <a:lnTo>
                  <a:pt x="2450728" y="507160"/>
                </a:lnTo>
                <a:lnTo>
                  <a:pt x="2488712" y="480310"/>
                </a:lnTo>
                <a:lnTo>
                  <a:pt x="2521514" y="447508"/>
                </a:lnTo>
                <a:lnTo>
                  <a:pt x="2548365" y="409523"/>
                </a:lnTo>
                <a:lnTo>
                  <a:pt x="2568496" y="367124"/>
                </a:lnTo>
                <a:lnTo>
                  <a:pt x="2581138" y="321080"/>
                </a:lnTo>
                <a:lnTo>
                  <a:pt x="2585523" y="272159"/>
                </a:lnTo>
                <a:lnTo>
                  <a:pt x="2581138" y="223238"/>
                </a:lnTo>
                <a:lnTo>
                  <a:pt x="2568496" y="177194"/>
                </a:lnTo>
                <a:lnTo>
                  <a:pt x="2548365" y="134795"/>
                </a:lnTo>
                <a:lnTo>
                  <a:pt x="2521514" y="96810"/>
                </a:lnTo>
                <a:lnTo>
                  <a:pt x="2488712" y="64008"/>
                </a:lnTo>
                <a:lnTo>
                  <a:pt x="2450728" y="37157"/>
                </a:lnTo>
                <a:lnTo>
                  <a:pt x="2408329" y="17026"/>
                </a:lnTo>
                <a:lnTo>
                  <a:pt x="2362285" y="4384"/>
                </a:lnTo>
                <a:lnTo>
                  <a:pt x="2313364" y="0"/>
                </a:lnTo>
                <a:lnTo>
                  <a:pt x="272159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54E6FD3F-80AE-E65E-A09C-8618905C0A17}"/>
              </a:ext>
            </a:extLst>
          </p:cNvPr>
          <p:cNvSpPr txBox="1"/>
          <p:nvPr/>
        </p:nvSpPr>
        <p:spPr>
          <a:xfrm>
            <a:off x="3592957" y="445678"/>
            <a:ext cx="4972120" cy="1413317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>
              <a:lnSpc>
                <a:spcPts val="3375"/>
              </a:lnSpc>
              <a:spcBef>
                <a:spcPts val="55"/>
              </a:spcBef>
            </a:pPr>
            <a:r>
              <a:rPr lang="fr-CA" sz="3370" dirty="0">
                <a:latin typeface="Manrope Medium" pitchFamily="2" charset="0"/>
              </a:rPr>
              <a:t>Les travailleurs de</a:t>
            </a:r>
          </a:p>
          <a:p>
            <a:pPr marL="5776">
              <a:lnSpc>
                <a:spcPts val="3375"/>
              </a:lnSpc>
              <a:spcBef>
                <a:spcPts val="55"/>
              </a:spcBef>
            </a:pPr>
            <a:r>
              <a:rPr lang="fr-CA" sz="3370" dirty="0">
                <a:latin typeface="Manrope Medium" pitchFamily="2" charset="0"/>
              </a:rPr>
              <a:t>50 ans et plus sont</a:t>
            </a:r>
            <a:br>
              <a:rPr lang="fr-CA" sz="3370" dirty="0">
                <a:latin typeface="Manrope Medium" pitchFamily="2" charset="0"/>
              </a:rPr>
            </a:br>
            <a:r>
              <a:rPr lang="fr-CA" sz="3370" dirty="0">
                <a:latin typeface="Manrope Medium" pitchFamily="2" charset="0"/>
              </a:rPr>
              <a:t>moins performants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513AF29A-977B-70A1-01F7-AFEF37EF7BE3}"/>
              </a:ext>
            </a:extLst>
          </p:cNvPr>
          <p:cNvSpPr txBox="1"/>
          <p:nvPr/>
        </p:nvSpPr>
        <p:spPr>
          <a:xfrm>
            <a:off x="700273" y="600471"/>
            <a:ext cx="1037854" cy="204052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>
              <a:spcBef>
                <a:spcPts val="64"/>
              </a:spcBef>
            </a:pPr>
            <a:r>
              <a:rPr sz="1273" spc="-16" dirty="0">
                <a:latin typeface="Manrope Medium"/>
                <a:cs typeface="Manrope Medium"/>
              </a:rPr>
              <a:t>Affirmation</a:t>
            </a:r>
            <a:r>
              <a:rPr sz="1273" spc="-34" dirty="0">
                <a:latin typeface="Manrope Medium"/>
                <a:cs typeface="Manrope Medium"/>
              </a:rPr>
              <a:t> </a:t>
            </a:r>
            <a:r>
              <a:rPr lang="fr-CA" sz="1273" spc="-23" dirty="0">
                <a:latin typeface="Manrope Medium"/>
                <a:cs typeface="Manrope Medium"/>
              </a:rPr>
              <a:t>3</a:t>
            </a:r>
            <a:endParaRPr sz="1273" dirty="0">
              <a:latin typeface="Manrope Medium"/>
              <a:cs typeface="Manrope Medium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2F0172F7-1A6D-FE6B-61E2-3B9D0EFE2923}"/>
              </a:ext>
            </a:extLst>
          </p:cNvPr>
          <p:cNvSpPr/>
          <p:nvPr/>
        </p:nvSpPr>
        <p:spPr>
          <a:xfrm>
            <a:off x="578923" y="578603"/>
            <a:ext cx="1173677" cy="247789"/>
          </a:xfrm>
          <a:custGeom>
            <a:avLst/>
            <a:gdLst/>
            <a:ahLst/>
            <a:cxnLst/>
            <a:rect l="l" t="t" r="r" b="b"/>
            <a:pathLst>
              <a:path w="2585720" h="544830">
                <a:moveTo>
                  <a:pt x="272159" y="0"/>
                </a:moveTo>
                <a:lnTo>
                  <a:pt x="223238" y="4384"/>
                </a:lnTo>
                <a:lnTo>
                  <a:pt x="177194" y="17026"/>
                </a:lnTo>
                <a:lnTo>
                  <a:pt x="134795" y="37157"/>
                </a:lnTo>
                <a:lnTo>
                  <a:pt x="96810" y="64008"/>
                </a:lnTo>
                <a:lnTo>
                  <a:pt x="64008" y="96810"/>
                </a:lnTo>
                <a:lnTo>
                  <a:pt x="37157" y="134795"/>
                </a:lnTo>
                <a:lnTo>
                  <a:pt x="17026" y="177194"/>
                </a:lnTo>
                <a:lnTo>
                  <a:pt x="4384" y="223238"/>
                </a:lnTo>
                <a:lnTo>
                  <a:pt x="0" y="272159"/>
                </a:lnTo>
                <a:lnTo>
                  <a:pt x="4384" y="321080"/>
                </a:lnTo>
                <a:lnTo>
                  <a:pt x="17026" y="367124"/>
                </a:lnTo>
                <a:lnTo>
                  <a:pt x="37157" y="409523"/>
                </a:lnTo>
                <a:lnTo>
                  <a:pt x="64008" y="447508"/>
                </a:lnTo>
                <a:lnTo>
                  <a:pt x="96810" y="480310"/>
                </a:lnTo>
                <a:lnTo>
                  <a:pt x="134795" y="507160"/>
                </a:lnTo>
                <a:lnTo>
                  <a:pt x="177194" y="527291"/>
                </a:lnTo>
                <a:lnTo>
                  <a:pt x="223238" y="539933"/>
                </a:lnTo>
                <a:lnTo>
                  <a:pt x="272159" y="544318"/>
                </a:lnTo>
                <a:lnTo>
                  <a:pt x="2313364" y="544318"/>
                </a:lnTo>
                <a:lnTo>
                  <a:pt x="2362285" y="539933"/>
                </a:lnTo>
                <a:lnTo>
                  <a:pt x="2408329" y="527291"/>
                </a:lnTo>
                <a:lnTo>
                  <a:pt x="2450728" y="507160"/>
                </a:lnTo>
                <a:lnTo>
                  <a:pt x="2488712" y="480310"/>
                </a:lnTo>
                <a:lnTo>
                  <a:pt x="2521514" y="447508"/>
                </a:lnTo>
                <a:lnTo>
                  <a:pt x="2548365" y="409523"/>
                </a:lnTo>
                <a:lnTo>
                  <a:pt x="2568496" y="367124"/>
                </a:lnTo>
                <a:lnTo>
                  <a:pt x="2581138" y="321080"/>
                </a:lnTo>
                <a:lnTo>
                  <a:pt x="2585523" y="272159"/>
                </a:lnTo>
                <a:lnTo>
                  <a:pt x="2581138" y="223238"/>
                </a:lnTo>
                <a:lnTo>
                  <a:pt x="2568496" y="177194"/>
                </a:lnTo>
                <a:lnTo>
                  <a:pt x="2548365" y="134795"/>
                </a:lnTo>
                <a:lnTo>
                  <a:pt x="2521514" y="96810"/>
                </a:lnTo>
                <a:lnTo>
                  <a:pt x="2488712" y="64008"/>
                </a:lnTo>
                <a:lnTo>
                  <a:pt x="2450728" y="37157"/>
                </a:lnTo>
                <a:lnTo>
                  <a:pt x="2408329" y="17026"/>
                </a:lnTo>
                <a:lnTo>
                  <a:pt x="2362285" y="4384"/>
                </a:lnTo>
                <a:lnTo>
                  <a:pt x="2313364" y="0"/>
                </a:lnTo>
                <a:lnTo>
                  <a:pt x="272159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53B22D09-CE4A-F7BF-89D7-7EF6638FCF38}"/>
              </a:ext>
            </a:extLst>
          </p:cNvPr>
          <p:cNvSpPr txBox="1"/>
          <p:nvPr/>
        </p:nvSpPr>
        <p:spPr>
          <a:xfrm>
            <a:off x="3592957" y="445678"/>
            <a:ext cx="4972120" cy="97717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>
              <a:lnSpc>
                <a:spcPts val="3375"/>
              </a:lnSpc>
              <a:spcBef>
                <a:spcPts val="55"/>
              </a:spcBef>
            </a:pPr>
            <a:r>
              <a:rPr lang="fr-CA" sz="3370" dirty="0">
                <a:latin typeface="Manrope Medium" pitchFamily="2" charset="0"/>
              </a:rPr>
              <a:t>Avoir les cheveux gris</a:t>
            </a:r>
            <a:br>
              <a:rPr lang="fr-CA" sz="3370" dirty="0">
                <a:latin typeface="Manrope Medium" pitchFamily="2" charset="0"/>
              </a:rPr>
            </a:br>
            <a:r>
              <a:rPr lang="fr-CA" sz="3600" dirty="0">
                <a:latin typeface="Manrope Medium"/>
                <a:cs typeface="Manrope Medium"/>
              </a:rPr>
              <a:t>est</a:t>
            </a:r>
            <a:r>
              <a:rPr lang="fr-CA" sz="3600" spc="-123" dirty="0">
                <a:latin typeface="Manrope Medium"/>
                <a:cs typeface="Manrope Medium"/>
              </a:rPr>
              <a:t> </a:t>
            </a:r>
            <a:r>
              <a:rPr lang="fr-CA" sz="3600" spc="-36" dirty="0">
                <a:latin typeface="Manrope Medium"/>
                <a:cs typeface="Manrope Medium"/>
              </a:rPr>
              <a:t>moins</a:t>
            </a:r>
            <a:r>
              <a:rPr lang="fr-CA" sz="3600" spc="-121" dirty="0">
                <a:latin typeface="Manrope Medium"/>
                <a:cs typeface="Manrope Medium"/>
              </a:rPr>
              <a:t> </a:t>
            </a:r>
            <a:r>
              <a:rPr lang="fr-CA" sz="3600" spc="-57" dirty="0">
                <a:latin typeface="Manrope Medium"/>
                <a:cs typeface="Manrope Medium"/>
              </a:rPr>
              <a:t>séduisant</a:t>
            </a:r>
            <a:endParaRPr lang="fr-CA" sz="3600" dirty="0">
              <a:latin typeface="Manrope Medium"/>
              <a:cs typeface="Manrope Medium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92957" y="2481503"/>
            <a:ext cx="4972120" cy="1974781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3366" spc="-5" dirty="0">
                <a:latin typeface="Manrope Medium"/>
                <a:cs typeface="Manrope Medium"/>
              </a:rPr>
              <a:t>Faux.</a:t>
            </a:r>
            <a:endParaRPr sz="3366" dirty="0">
              <a:latin typeface="Manrope Medium"/>
              <a:cs typeface="Manrope Medium"/>
            </a:endParaRPr>
          </a:p>
          <a:p>
            <a:pPr marL="5776" marR="2310">
              <a:lnSpc>
                <a:spcPct val="117000"/>
              </a:lnSpc>
              <a:spcBef>
                <a:spcPts val="1264"/>
              </a:spcBef>
            </a:pPr>
            <a:r>
              <a:rPr lang="fr-CA" sz="1200" spc="-9" dirty="0">
                <a:latin typeface="Manrope"/>
                <a:cs typeface="Manrope"/>
              </a:rPr>
              <a:t>Cela peut être une question de goût, mais la représentation du vieillissement dans les médias, par exemple, est souvent négative. </a:t>
            </a:r>
            <a:br>
              <a:rPr lang="fr-CA" sz="1200" spc="-9" dirty="0">
                <a:latin typeface="Manrope"/>
                <a:cs typeface="Manrope"/>
              </a:rPr>
            </a:br>
            <a:r>
              <a:rPr lang="fr-CA" sz="1200" spc="-9" dirty="0">
                <a:latin typeface="Manrope"/>
                <a:cs typeface="Manrope"/>
              </a:rPr>
              <a:t>Cela peut avoir un impact sur les critères de beauté en société. </a:t>
            </a:r>
            <a:br>
              <a:rPr lang="fr-CA" sz="1200" spc="-9" dirty="0">
                <a:latin typeface="Manrope"/>
                <a:cs typeface="Manrope"/>
              </a:rPr>
            </a:br>
            <a:r>
              <a:rPr lang="fr-CA" sz="1200" spc="-9" dirty="0">
                <a:latin typeface="Manrope"/>
                <a:cs typeface="Manrope"/>
              </a:rPr>
              <a:t>Aussi, chez les femmes, on a tendance à mettre moins de l’avant </a:t>
            </a:r>
            <a:br>
              <a:rPr lang="fr-CA" sz="1200" spc="-9" dirty="0">
                <a:latin typeface="Manrope"/>
                <a:cs typeface="Manrope"/>
              </a:rPr>
            </a:br>
            <a:r>
              <a:rPr lang="fr-CA" sz="1200" spc="-9" dirty="0">
                <a:latin typeface="Manrope"/>
                <a:cs typeface="Manrope"/>
              </a:rPr>
              <a:t>des femmes âgées dans les métiers publics. Il faut une meilleure représentation du vieillissement dans l’espace public.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33531A47-A109-7CAD-C8B7-A33A022BA7B5}"/>
              </a:ext>
            </a:extLst>
          </p:cNvPr>
          <p:cNvSpPr txBox="1"/>
          <p:nvPr/>
        </p:nvSpPr>
        <p:spPr>
          <a:xfrm>
            <a:off x="700273" y="600471"/>
            <a:ext cx="1037854" cy="204052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>
              <a:spcBef>
                <a:spcPts val="64"/>
              </a:spcBef>
            </a:pPr>
            <a:r>
              <a:rPr sz="1273" spc="-16" dirty="0">
                <a:latin typeface="Manrope Medium"/>
                <a:cs typeface="Manrope Medium"/>
              </a:rPr>
              <a:t>Affirmation</a:t>
            </a:r>
            <a:r>
              <a:rPr sz="1273" spc="-34" dirty="0">
                <a:latin typeface="Manrope Medium"/>
                <a:cs typeface="Manrope Medium"/>
              </a:rPr>
              <a:t> </a:t>
            </a:r>
            <a:r>
              <a:rPr lang="fr-CA" sz="1273" spc="-23" dirty="0">
                <a:latin typeface="Manrope Medium"/>
                <a:cs typeface="Manrope Medium"/>
              </a:rPr>
              <a:t>3</a:t>
            </a:r>
            <a:endParaRPr sz="1273" dirty="0">
              <a:latin typeface="Manrope Medium"/>
              <a:cs typeface="Manrope Medium"/>
            </a:endParaRPr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C5DA0214-87E6-836F-697D-37F757E9B0ED}"/>
              </a:ext>
            </a:extLst>
          </p:cNvPr>
          <p:cNvSpPr/>
          <p:nvPr/>
        </p:nvSpPr>
        <p:spPr>
          <a:xfrm>
            <a:off x="578923" y="578603"/>
            <a:ext cx="1173677" cy="247789"/>
          </a:xfrm>
          <a:custGeom>
            <a:avLst/>
            <a:gdLst/>
            <a:ahLst/>
            <a:cxnLst/>
            <a:rect l="l" t="t" r="r" b="b"/>
            <a:pathLst>
              <a:path w="2585720" h="544830">
                <a:moveTo>
                  <a:pt x="272159" y="0"/>
                </a:moveTo>
                <a:lnTo>
                  <a:pt x="223238" y="4384"/>
                </a:lnTo>
                <a:lnTo>
                  <a:pt x="177194" y="17026"/>
                </a:lnTo>
                <a:lnTo>
                  <a:pt x="134795" y="37157"/>
                </a:lnTo>
                <a:lnTo>
                  <a:pt x="96810" y="64008"/>
                </a:lnTo>
                <a:lnTo>
                  <a:pt x="64008" y="96810"/>
                </a:lnTo>
                <a:lnTo>
                  <a:pt x="37157" y="134795"/>
                </a:lnTo>
                <a:lnTo>
                  <a:pt x="17026" y="177194"/>
                </a:lnTo>
                <a:lnTo>
                  <a:pt x="4384" y="223238"/>
                </a:lnTo>
                <a:lnTo>
                  <a:pt x="0" y="272159"/>
                </a:lnTo>
                <a:lnTo>
                  <a:pt x="4384" y="321080"/>
                </a:lnTo>
                <a:lnTo>
                  <a:pt x="17026" y="367124"/>
                </a:lnTo>
                <a:lnTo>
                  <a:pt x="37157" y="409523"/>
                </a:lnTo>
                <a:lnTo>
                  <a:pt x="64008" y="447508"/>
                </a:lnTo>
                <a:lnTo>
                  <a:pt x="96810" y="480310"/>
                </a:lnTo>
                <a:lnTo>
                  <a:pt x="134795" y="507160"/>
                </a:lnTo>
                <a:lnTo>
                  <a:pt x="177194" y="527291"/>
                </a:lnTo>
                <a:lnTo>
                  <a:pt x="223238" y="539933"/>
                </a:lnTo>
                <a:lnTo>
                  <a:pt x="272159" y="544318"/>
                </a:lnTo>
                <a:lnTo>
                  <a:pt x="2313364" y="544318"/>
                </a:lnTo>
                <a:lnTo>
                  <a:pt x="2362285" y="539933"/>
                </a:lnTo>
                <a:lnTo>
                  <a:pt x="2408329" y="527291"/>
                </a:lnTo>
                <a:lnTo>
                  <a:pt x="2450728" y="507160"/>
                </a:lnTo>
                <a:lnTo>
                  <a:pt x="2488712" y="480310"/>
                </a:lnTo>
                <a:lnTo>
                  <a:pt x="2521514" y="447508"/>
                </a:lnTo>
                <a:lnTo>
                  <a:pt x="2548365" y="409523"/>
                </a:lnTo>
                <a:lnTo>
                  <a:pt x="2568496" y="367124"/>
                </a:lnTo>
                <a:lnTo>
                  <a:pt x="2581138" y="321080"/>
                </a:lnTo>
                <a:lnTo>
                  <a:pt x="2585523" y="272159"/>
                </a:lnTo>
                <a:lnTo>
                  <a:pt x="2581138" y="223238"/>
                </a:lnTo>
                <a:lnTo>
                  <a:pt x="2568496" y="177194"/>
                </a:lnTo>
                <a:lnTo>
                  <a:pt x="2548365" y="134795"/>
                </a:lnTo>
                <a:lnTo>
                  <a:pt x="2521514" y="96810"/>
                </a:lnTo>
                <a:lnTo>
                  <a:pt x="2488712" y="64008"/>
                </a:lnTo>
                <a:lnTo>
                  <a:pt x="2450728" y="37157"/>
                </a:lnTo>
                <a:lnTo>
                  <a:pt x="2408329" y="17026"/>
                </a:lnTo>
                <a:lnTo>
                  <a:pt x="2362285" y="4384"/>
                </a:lnTo>
                <a:lnTo>
                  <a:pt x="2313364" y="0"/>
                </a:lnTo>
                <a:lnTo>
                  <a:pt x="272159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D5FF105B-6B5C-FCAD-6834-5928F10A24EC}"/>
              </a:ext>
            </a:extLst>
          </p:cNvPr>
          <p:cNvSpPr txBox="1"/>
          <p:nvPr/>
        </p:nvSpPr>
        <p:spPr>
          <a:xfrm>
            <a:off x="3592957" y="445678"/>
            <a:ext cx="4972120" cy="97717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>
              <a:lnSpc>
                <a:spcPts val="3375"/>
              </a:lnSpc>
              <a:spcBef>
                <a:spcPts val="55"/>
              </a:spcBef>
            </a:pPr>
            <a:r>
              <a:rPr lang="fr-CA" sz="3370" dirty="0">
                <a:latin typeface="Manrope Medium" pitchFamily="2" charset="0"/>
              </a:rPr>
              <a:t>Avoir les cheveux gris</a:t>
            </a:r>
            <a:br>
              <a:rPr lang="fr-CA" sz="3370" dirty="0">
                <a:latin typeface="Manrope Medium" pitchFamily="2" charset="0"/>
              </a:rPr>
            </a:br>
            <a:r>
              <a:rPr lang="fr-CA" sz="3600" dirty="0">
                <a:latin typeface="Manrope Medium"/>
                <a:cs typeface="Manrope Medium"/>
              </a:rPr>
              <a:t>est</a:t>
            </a:r>
            <a:r>
              <a:rPr lang="fr-CA" sz="3600" spc="-123" dirty="0">
                <a:latin typeface="Manrope Medium"/>
                <a:cs typeface="Manrope Medium"/>
              </a:rPr>
              <a:t> </a:t>
            </a:r>
            <a:r>
              <a:rPr lang="fr-CA" sz="3600" spc="-36" dirty="0">
                <a:latin typeface="Manrope Medium"/>
                <a:cs typeface="Manrope Medium"/>
              </a:rPr>
              <a:t>moins</a:t>
            </a:r>
            <a:r>
              <a:rPr lang="fr-CA" sz="3600" spc="-121" dirty="0">
                <a:latin typeface="Manrope Medium"/>
                <a:cs typeface="Manrope Medium"/>
              </a:rPr>
              <a:t> </a:t>
            </a:r>
            <a:r>
              <a:rPr lang="fr-CA" sz="3600" spc="-57" dirty="0">
                <a:latin typeface="Manrope Medium"/>
                <a:cs typeface="Manrope Medium"/>
              </a:rPr>
              <a:t>séduisant</a:t>
            </a:r>
            <a:endParaRPr lang="fr-CA" sz="3600" dirty="0">
              <a:latin typeface="Manrope Medium"/>
              <a:cs typeface="Manrope Medium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F3DB97E4-042E-B1BA-8BE6-BFB254DF2B16}"/>
              </a:ext>
            </a:extLst>
          </p:cNvPr>
          <p:cNvSpPr txBox="1"/>
          <p:nvPr/>
        </p:nvSpPr>
        <p:spPr>
          <a:xfrm>
            <a:off x="700273" y="600471"/>
            <a:ext cx="1037854" cy="204052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>
              <a:spcBef>
                <a:spcPts val="64"/>
              </a:spcBef>
            </a:pPr>
            <a:r>
              <a:rPr sz="1273" spc="-16" dirty="0">
                <a:latin typeface="Manrope Medium"/>
                <a:cs typeface="Manrope Medium"/>
              </a:rPr>
              <a:t>Affirmation</a:t>
            </a:r>
            <a:r>
              <a:rPr sz="1273" spc="-34" dirty="0">
                <a:latin typeface="Manrope Medium"/>
                <a:cs typeface="Manrope Medium"/>
              </a:rPr>
              <a:t> </a:t>
            </a:r>
            <a:r>
              <a:rPr lang="fr-CA" sz="1273" spc="-23" dirty="0">
                <a:latin typeface="Manrope Medium"/>
                <a:cs typeface="Manrope Medium"/>
              </a:rPr>
              <a:t>4</a:t>
            </a:r>
            <a:endParaRPr sz="1273" dirty="0">
              <a:latin typeface="Manrope Medium"/>
              <a:cs typeface="Manrope Medium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660BE65F-6BB2-2655-EE5E-2605FB991865}"/>
              </a:ext>
            </a:extLst>
          </p:cNvPr>
          <p:cNvSpPr/>
          <p:nvPr/>
        </p:nvSpPr>
        <p:spPr>
          <a:xfrm>
            <a:off x="578923" y="578603"/>
            <a:ext cx="1173677" cy="247789"/>
          </a:xfrm>
          <a:custGeom>
            <a:avLst/>
            <a:gdLst/>
            <a:ahLst/>
            <a:cxnLst/>
            <a:rect l="l" t="t" r="r" b="b"/>
            <a:pathLst>
              <a:path w="2585720" h="544830">
                <a:moveTo>
                  <a:pt x="272159" y="0"/>
                </a:moveTo>
                <a:lnTo>
                  <a:pt x="223238" y="4384"/>
                </a:lnTo>
                <a:lnTo>
                  <a:pt x="177194" y="17026"/>
                </a:lnTo>
                <a:lnTo>
                  <a:pt x="134795" y="37157"/>
                </a:lnTo>
                <a:lnTo>
                  <a:pt x="96810" y="64008"/>
                </a:lnTo>
                <a:lnTo>
                  <a:pt x="64008" y="96810"/>
                </a:lnTo>
                <a:lnTo>
                  <a:pt x="37157" y="134795"/>
                </a:lnTo>
                <a:lnTo>
                  <a:pt x="17026" y="177194"/>
                </a:lnTo>
                <a:lnTo>
                  <a:pt x="4384" y="223238"/>
                </a:lnTo>
                <a:lnTo>
                  <a:pt x="0" y="272159"/>
                </a:lnTo>
                <a:lnTo>
                  <a:pt x="4384" y="321080"/>
                </a:lnTo>
                <a:lnTo>
                  <a:pt x="17026" y="367124"/>
                </a:lnTo>
                <a:lnTo>
                  <a:pt x="37157" y="409523"/>
                </a:lnTo>
                <a:lnTo>
                  <a:pt x="64008" y="447508"/>
                </a:lnTo>
                <a:lnTo>
                  <a:pt x="96810" y="480310"/>
                </a:lnTo>
                <a:lnTo>
                  <a:pt x="134795" y="507160"/>
                </a:lnTo>
                <a:lnTo>
                  <a:pt x="177194" y="527291"/>
                </a:lnTo>
                <a:lnTo>
                  <a:pt x="223238" y="539933"/>
                </a:lnTo>
                <a:lnTo>
                  <a:pt x="272159" y="544318"/>
                </a:lnTo>
                <a:lnTo>
                  <a:pt x="2313364" y="544318"/>
                </a:lnTo>
                <a:lnTo>
                  <a:pt x="2362285" y="539933"/>
                </a:lnTo>
                <a:lnTo>
                  <a:pt x="2408329" y="527291"/>
                </a:lnTo>
                <a:lnTo>
                  <a:pt x="2450728" y="507160"/>
                </a:lnTo>
                <a:lnTo>
                  <a:pt x="2488712" y="480310"/>
                </a:lnTo>
                <a:lnTo>
                  <a:pt x="2521514" y="447508"/>
                </a:lnTo>
                <a:lnTo>
                  <a:pt x="2548365" y="409523"/>
                </a:lnTo>
                <a:lnTo>
                  <a:pt x="2568496" y="367124"/>
                </a:lnTo>
                <a:lnTo>
                  <a:pt x="2581138" y="321080"/>
                </a:lnTo>
                <a:lnTo>
                  <a:pt x="2585523" y="272159"/>
                </a:lnTo>
                <a:lnTo>
                  <a:pt x="2581138" y="223238"/>
                </a:lnTo>
                <a:lnTo>
                  <a:pt x="2568496" y="177194"/>
                </a:lnTo>
                <a:lnTo>
                  <a:pt x="2548365" y="134795"/>
                </a:lnTo>
                <a:lnTo>
                  <a:pt x="2521514" y="96810"/>
                </a:lnTo>
                <a:lnTo>
                  <a:pt x="2488712" y="64008"/>
                </a:lnTo>
                <a:lnTo>
                  <a:pt x="2450728" y="37157"/>
                </a:lnTo>
                <a:lnTo>
                  <a:pt x="2408329" y="17026"/>
                </a:lnTo>
                <a:lnTo>
                  <a:pt x="2362285" y="4384"/>
                </a:lnTo>
                <a:lnTo>
                  <a:pt x="2313364" y="0"/>
                </a:lnTo>
                <a:lnTo>
                  <a:pt x="272159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61E3C5A3-86BA-B4D0-0B03-9BB32571048D}"/>
              </a:ext>
            </a:extLst>
          </p:cNvPr>
          <p:cNvSpPr txBox="1"/>
          <p:nvPr/>
        </p:nvSpPr>
        <p:spPr>
          <a:xfrm>
            <a:off x="3592956" y="445678"/>
            <a:ext cx="5093843" cy="1413189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>
              <a:lnSpc>
                <a:spcPts val="3375"/>
              </a:lnSpc>
              <a:spcBef>
                <a:spcPts val="55"/>
              </a:spcBef>
            </a:pPr>
            <a:r>
              <a:rPr lang="fr-CA" sz="3370" dirty="0">
                <a:latin typeface="Manrope Medium" pitchFamily="2" charset="0"/>
              </a:rPr>
              <a:t>Les personnes aînées</a:t>
            </a:r>
            <a:br>
              <a:rPr lang="fr-CA" sz="3370" dirty="0">
                <a:latin typeface="Manrope Medium" pitchFamily="2" charset="0"/>
              </a:rPr>
            </a:br>
            <a:r>
              <a:rPr lang="fr-CA" sz="3370" dirty="0">
                <a:latin typeface="Manrope Medium"/>
                <a:cs typeface="Manrope Medium"/>
              </a:rPr>
              <a:t>ne</a:t>
            </a:r>
            <a:r>
              <a:rPr lang="fr-CA" sz="3370" spc="-116" dirty="0">
                <a:latin typeface="Manrope Medium"/>
                <a:cs typeface="Manrope Medium"/>
              </a:rPr>
              <a:t> </a:t>
            </a:r>
            <a:r>
              <a:rPr lang="fr-CA" sz="3370" spc="-25" dirty="0">
                <a:latin typeface="Manrope Medium"/>
                <a:cs typeface="Manrope Medium"/>
              </a:rPr>
              <a:t>sont</a:t>
            </a:r>
            <a:r>
              <a:rPr lang="fr-CA" sz="3370" spc="-116" dirty="0">
                <a:latin typeface="Manrope Medium"/>
                <a:cs typeface="Manrope Medium"/>
              </a:rPr>
              <a:t> </a:t>
            </a:r>
            <a:r>
              <a:rPr lang="fr-CA" sz="3370" dirty="0">
                <a:latin typeface="Manrope Medium"/>
                <a:cs typeface="Manrope Medium"/>
              </a:rPr>
              <a:t>pas</a:t>
            </a:r>
            <a:r>
              <a:rPr lang="fr-CA" sz="3370" spc="-116" dirty="0">
                <a:latin typeface="Manrope Medium"/>
                <a:cs typeface="Manrope Medium"/>
              </a:rPr>
              <a:t> </a:t>
            </a:r>
            <a:r>
              <a:rPr lang="fr-CA" sz="3370" spc="-75" dirty="0">
                <a:latin typeface="Manrope Medium"/>
                <a:cs typeface="Manrope Medium"/>
              </a:rPr>
              <a:t>intéressées </a:t>
            </a:r>
            <a:r>
              <a:rPr lang="fr-CA" sz="3370" dirty="0">
                <a:latin typeface="Manrope Medium"/>
                <a:cs typeface="Manrope Medium"/>
              </a:rPr>
              <a:t>par</a:t>
            </a:r>
            <a:r>
              <a:rPr lang="fr-CA" sz="3370" spc="-118" dirty="0">
                <a:latin typeface="Manrope Medium"/>
                <a:cs typeface="Manrope Medium"/>
              </a:rPr>
              <a:t> </a:t>
            </a:r>
            <a:r>
              <a:rPr lang="fr-CA" sz="3370" dirty="0">
                <a:latin typeface="Manrope Medium"/>
                <a:cs typeface="Manrope Medium"/>
              </a:rPr>
              <a:t>la</a:t>
            </a:r>
            <a:r>
              <a:rPr lang="fr-CA" sz="3370" spc="-114" dirty="0">
                <a:latin typeface="Manrope Medium"/>
                <a:cs typeface="Manrope Medium"/>
              </a:rPr>
              <a:t> </a:t>
            </a:r>
            <a:r>
              <a:rPr lang="fr-CA" sz="3370" spc="-39" dirty="0">
                <a:latin typeface="Manrope Medium"/>
                <a:cs typeface="Manrope Medium"/>
              </a:rPr>
              <a:t>technologie</a:t>
            </a:r>
            <a:endParaRPr lang="fr-CA" sz="3370" dirty="0">
              <a:latin typeface="Manrope Medium"/>
              <a:cs typeface="Manrope Medium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92958" y="2481504"/>
            <a:ext cx="4789042" cy="2394704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3366" spc="-5" dirty="0">
                <a:latin typeface="Manrope Medium"/>
                <a:cs typeface="Manrope Medium"/>
              </a:rPr>
              <a:t>Faux.</a:t>
            </a:r>
            <a:endParaRPr sz="3366" dirty="0">
              <a:latin typeface="Manrope Medium"/>
              <a:cs typeface="Manrope Medium"/>
            </a:endParaRPr>
          </a:p>
          <a:p>
            <a:pPr marL="5776">
              <a:spcBef>
                <a:spcPts val="1483"/>
              </a:spcBef>
            </a:pPr>
            <a:r>
              <a:rPr lang="fr-CA" sz="1200" spc="-9" dirty="0">
                <a:latin typeface="Manrope"/>
                <a:cs typeface="Manrope"/>
              </a:rPr>
              <a:t>Cela peut dépendre des intérêts de chacune. Quand on les initie d’une façon appropriée, selon leurs besoins et intérêts, </a:t>
            </a:r>
            <a:r>
              <a:rPr lang="fr-CA" sz="1200" spc="-9" dirty="0" smtClean="0">
                <a:latin typeface="Manrope"/>
                <a:cs typeface="Manrope"/>
              </a:rPr>
              <a:t>elles </a:t>
            </a:r>
            <a:r>
              <a:rPr lang="fr-CA" sz="1200" spc="-9" dirty="0" smtClean="0">
                <a:latin typeface="Manrope"/>
                <a:cs typeface="Manrope"/>
              </a:rPr>
              <a:t>découvrent </a:t>
            </a:r>
            <a:r>
              <a:rPr lang="fr-CA" sz="1200" spc="-9" dirty="0">
                <a:latin typeface="Manrope"/>
                <a:cs typeface="Manrope"/>
              </a:rPr>
              <a:t>l’utilité. La technologie s’adresse à tous ! </a:t>
            </a:r>
          </a:p>
          <a:p>
            <a:pPr marL="5776">
              <a:spcBef>
                <a:spcPts val="1483"/>
              </a:spcBef>
            </a:pPr>
            <a:r>
              <a:rPr lang="fr-CA" sz="1200" spc="-9" dirty="0">
                <a:latin typeface="Manrope"/>
                <a:cs typeface="Manrope"/>
              </a:rPr>
              <a:t>Quelques statistiques sur les aînés connectés, au Québec, en 2022 :</a:t>
            </a:r>
          </a:p>
          <a:p>
            <a:pPr marL="5776">
              <a:spcBef>
                <a:spcPts val="1483"/>
              </a:spcBef>
            </a:pPr>
            <a:r>
              <a:rPr lang="fr-CA" sz="1200" spc="-9" dirty="0">
                <a:latin typeface="Manrope"/>
                <a:cs typeface="Manrope"/>
              </a:rPr>
              <a:t>•	78 % naviguent sur Internet</a:t>
            </a:r>
            <a:br>
              <a:rPr lang="fr-CA" sz="1200" spc="-9" dirty="0">
                <a:latin typeface="Manrope"/>
                <a:cs typeface="Manrope"/>
              </a:rPr>
            </a:br>
            <a:r>
              <a:rPr lang="fr-CA" sz="1200" spc="-9" dirty="0">
                <a:latin typeface="Manrope"/>
                <a:cs typeface="Manrope"/>
              </a:rPr>
              <a:t>•	88 % disposent d’un appareil électronique</a:t>
            </a:r>
            <a:br>
              <a:rPr lang="fr-CA" sz="1200" spc="-9" dirty="0">
                <a:latin typeface="Manrope"/>
                <a:cs typeface="Manrope"/>
              </a:rPr>
            </a:br>
            <a:r>
              <a:rPr lang="fr-CA" sz="1200" spc="-9" dirty="0">
                <a:latin typeface="Manrope"/>
                <a:cs typeface="Manrope"/>
              </a:rPr>
              <a:t>•	37 % magasinent en ligne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B59295A8-1550-75F2-A009-15C3660673F9}"/>
              </a:ext>
            </a:extLst>
          </p:cNvPr>
          <p:cNvSpPr txBox="1"/>
          <p:nvPr/>
        </p:nvSpPr>
        <p:spPr>
          <a:xfrm>
            <a:off x="700273" y="600471"/>
            <a:ext cx="1037854" cy="204052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>
              <a:spcBef>
                <a:spcPts val="64"/>
              </a:spcBef>
            </a:pPr>
            <a:r>
              <a:rPr sz="1273" spc="-16" dirty="0">
                <a:latin typeface="Manrope Medium"/>
                <a:cs typeface="Manrope Medium"/>
              </a:rPr>
              <a:t>Affirmation</a:t>
            </a:r>
            <a:r>
              <a:rPr sz="1273" spc="-34" dirty="0">
                <a:latin typeface="Manrope Medium"/>
                <a:cs typeface="Manrope Medium"/>
              </a:rPr>
              <a:t> </a:t>
            </a:r>
            <a:r>
              <a:rPr lang="fr-CA" sz="1273" spc="-23" dirty="0">
                <a:latin typeface="Manrope Medium"/>
                <a:cs typeface="Manrope Medium"/>
              </a:rPr>
              <a:t>4</a:t>
            </a:r>
            <a:endParaRPr sz="1273" dirty="0">
              <a:latin typeface="Manrope Medium"/>
              <a:cs typeface="Manrope Medium"/>
            </a:endParaRPr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4EFC5DF8-DAF4-3D61-7A60-7564165F9310}"/>
              </a:ext>
            </a:extLst>
          </p:cNvPr>
          <p:cNvSpPr/>
          <p:nvPr/>
        </p:nvSpPr>
        <p:spPr>
          <a:xfrm>
            <a:off x="578923" y="578603"/>
            <a:ext cx="1173677" cy="247789"/>
          </a:xfrm>
          <a:custGeom>
            <a:avLst/>
            <a:gdLst/>
            <a:ahLst/>
            <a:cxnLst/>
            <a:rect l="l" t="t" r="r" b="b"/>
            <a:pathLst>
              <a:path w="2585720" h="544830">
                <a:moveTo>
                  <a:pt x="272159" y="0"/>
                </a:moveTo>
                <a:lnTo>
                  <a:pt x="223238" y="4384"/>
                </a:lnTo>
                <a:lnTo>
                  <a:pt x="177194" y="17026"/>
                </a:lnTo>
                <a:lnTo>
                  <a:pt x="134795" y="37157"/>
                </a:lnTo>
                <a:lnTo>
                  <a:pt x="96810" y="64008"/>
                </a:lnTo>
                <a:lnTo>
                  <a:pt x="64008" y="96810"/>
                </a:lnTo>
                <a:lnTo>
                  <a:pt x="37157" y="134795"/>
                </a:lnTo>
                <a:lnTo>
                  <a:pt x="17026" y="177194"/>
                </a:lnTo>
                <a:lnTo>
                  <a:pt x="4384" y="223238"/>
                </a:lnTo>
                <a:lnTo>
                  <a:pt x="0" y="272159"/>
                </a:lnTo>
                <a:lnTo>
                  <a:pt x="4384" y="321080"/>
                </a:lnTo>
                <a:lnTo>
                  <a:pt x="17026" y="367124"/>
                </a:lnTo>
                <a:lnTo>
                  <a:pt x="37157" y="409523"/>
                </a:lnTo>
                <a:lnTo>
                  <a:pt x="64008" y="447508"/>
                </a:lnTo>
                <a:lnTo>
                  <a:pt x="96810" y="480310"/>
                </a:lnTo>
                <a:lnTo>
                  <a:pt x="134795" y="507160"/>
                </a:lnTo>
                <a:lnTo>
                  <a:pt x="177194" y="527291"/>
                </a:lnTo>
                <a:lnTo>
                  <a:pt x="223238" y="539933"/>
                </a:lnTo>
                <a:lnTo>
                  <a:pt x="272159" y="544318"/>
                </a:lnTo>
                <a:lnTo>
                  <a:pt x="2313364" y="544318"/>
                </a:lnTo>
                <a:lnTo>
                  <a:pt x="2362285" y="539933"/>
                </a:lnTo>
                <a:lnTo>
                  <a:pt x="2408329" y="527291"/>
                </a:lnTo>
                <a:lnTo>
                  <a:pt x="2450728" y="507160"/>
                </a:lnTo>
                <a:lnTo>
                  <a:pt x="2488712" y="480310"/>
                </a:lnTo>
                <a:lnTo>
                  <a:pt x="2521514" y="447508"/>
                </a:lnTo>
                <a:lnTo>
                  <a:pt x="2548365" y="409523"/>
                </a:lnTo>
                <a:lnTo>
                  <a:pt x="2568496" y="367124"/>
                </a:lnTo>
                <a:lnTo>
                  <a:pt x="2581138" y="321080"/>
                </a:lnTo>
                <a:lnTo>
                  <a:pt x="2585523" y="272159"/>
                </a:lnTo>
                <a:lnTo>
                  <a:pt x="2581138" y="223238"/>
                </a:lnTo>
                <a:lnTo>
                  <a:pt x="2568496" y="177194"/>
                </a:lnTo>
                <a:lnTo>
                  <a:pt x="2548365" y="134795"/>
                </a:lnTo>
                <a:lnTo>
                  <a:pt x="2521514" y="96810"/>
                </a:lnTo>
                <a:lnTo>
                  <a:pt x="2488712" y="64008"/>
                </a:lnTo>
                <a:lnTo>
                  <a:pt x="2450728" y="37157"/>
                </a:lnTo>
                <a:lnTo>
                  <a:pt x="2408329" y="17026"/>
                </a:lnTo>
                <a:lnTo>
                  <a:pt x="2362285" y="4384"/>
                </a:lnTo>
                <a:lnTo>
                  <a:pt x="2313364" y="0"/>
                </a:lnTo>
                <a:lnTo>
                  <a:pt x="272159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3">
            <a:extLst>
              <a:ext uri="{FF2B5EF4-FFF2-40B4-BE49-F238E27FC236}">
                <a16:creationId xmlns:a16="http://schemas.microsoft.com/office/drawing/2014/main" id="{74A32459-5F2E-E070-951A-6D72805173DC}"/>
              </a:ext>
            </a:extLst>
          </p:cNvPr>
          <p:cNvSpPr txBox="1"/>
          <p:nvPr/>
        </p:nvSpPr>
        <p:spPr>
          <a:xfrm>
            <a:off x="3592956" y="445678"/>
            <a:ext cx="5093843" cy="1413189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>
              <a:lnSpc>
                <a:spcPts val="3375"/>
              </a:lnSpc>
              <a:spcBef>
                <a:spcPts val="55"/>
              </a:spcBef>
            </a:pPr>
            <a:r>
              <a:rPr lang="fr-CA" sz="3370" dirty="0">
                <a:latin typeface="Manrope Medium" pitchFamily="2" charset="0"/>
              </a:rPr>
              <a:t>Les personnes aînées</a:t>
            </a:r>
            <a:br>
              <a:rPr lang="fr-CA" sz="3370" dirty="0">
                <a:latin typeface="Manrope Medium" pitchFamily="2" charset="0"/>
              </a:rPr>
            </a:br>
            <a:r>
              <a:rPr lang="fr-CA" sz="3370" dirty="0">
                <a:latin typeface="Manrope Medium"/>
                <a:cs typeface="Manrope Medium"/>
              </a:rPr>
              <a:t>ne</a:t>
            </a:r>
            <a:r>
              <a:rPr lang="fr-CA" sz="3370" spc="-116" dirty="0">
                <a:latin typeface="Manrope Medium"/>
                <a:cs typeface="Manrope Medium"/>
              </a:rPr>
              <a:t> </a:t>
            </a:r>
            <a:r>
              <a:rPr lang="fr-CA" sz="3370" spc="-25" dirty="0">
                <a:latin typeface="Manrope Medium"/>
                <a:cs typeface="Manrope Medium"/>
              </a:rPr>
              <a:t>sont</a:t>
            </a:r>
            <a:r>
              <a:rPr lang="fr-CA" sz="3370" spc="-116" dirty="0">
                <a:latin typeface="Manrope Medium"/>
                <a:cs typeface="Manrope Medium"/>
              </a:rPr>
              <a:t> </a:t>
            </a:r>
            <a:r>
              <a:rPr lang="fr-CA" sz="3370" dirty="0">
                <a:latin typeface="Manrope Medium"/>
                <a:cs typeface="Manrope Medium"/>
              </a:rPr>
              <a:t>pas</a:t>
            </a:r>
            <a:r>
              <a:rPr lang="fr-CA" sz="3370" spc="-116" dirty="0">
                <a:latin typeface="Manrope Medium"/>
                <a:cs typeface="Manrope Medium"/>
              </a:rPr>
              <a:t> </a:t>
            </a:r>
            <a:r>
              <a:rPr lang="fr-CA" sz="3370" spc="-75" dirty="0">
                <a:latin typeface="Manrope Medium"/>
                <a:cs typeface="Manrope Medium"/>
              </a:rPr>
              <a:t>intéressées </a:t>
            </a:r>
            <a:r>
              <a:rPr lang="fr-CA" sz="3370" dirty="0">
                <a:latin typeface="Manrope Medium"/>
                <a:cs typeface="Manrope Medium"/>
              </a:rPr>
              <a:t>par</a:t>
            </a:r>
            <a:r>
              <a:rPr lang="fr-CA" sz="3370" spc="-118" dirty="0">
                <a:latin typeface="Manrope Medium"/>
                <a:cs typeface="Manrope Medium"/>
              </a:rPr>
              <a:t> </a:t>
            </a:r>
            <a:r>
              <a:rPr lang="fr-CA" sz="3370" dirty="0">
                <a:latin typeface="Manrope Medium"/>
                <a:cs typeface="Manrope Medium"/>
              </a:rPr>
              <a:t>la</a:t>
            </a:r>
            <a:r>
              <a:rPr lang="fr-CA" sz="3370" spc="-114" dirty="0">
                <a:latin typeface="Manrope Medium"/>
                <a:cs typeface="Manrope Medium"/>
              </a:rPr>
              <a:t> </a:t>
            </a:r>
            <a:r>
              <a:rPr lang="fr-CA" sz="3370" spc="-39" dirty="0">
                <a:latin typeface="Manrope Medium"/>
                <a:cs typeface="Manrope Medium"/>
              </a:rPr>
              <a:t>technologie</a:t>
            </a:r>
            <a:endParaRPr lang="fr-CA" sz="3370" dirty="0">
              <a:latin typeface="Manrope Medium"/>
              <a:cs typeface="Manrope Medium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2D2E97E9-150A-C5A3-AB86-378147BAFC02}"/>
              </a:ext>
            </a:extLst>
          </p:cNvPr>
          <p:cNvSpPr txBox="1"/>
          <p:nvPr/>
        </p:nvSpPr>
        <p:spPr>
          <a:xfrm>
            <a:off x="700273" y="600471"/>
            <a:ext cx="1037854" cy="204052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>
              <a:spcBef>
                <a:spcPts val="64"/>
              </a:spcBef>
            </a:pPr>
            <a:r>
              <a:rPr sz="1273" spc="-16" dirty="0">
                <a:latin typeface="Manrope Medium"/>
                <a:cs typeface="Manrope Medium"/>
              </a:rPr>
              <a:t>Affirmation</a:t>
            </a:r>
            <a:r>
              <a:rPr sz="1273" spc="-34" dirty="0">
                <a:latin typeface="Manrope Medium"/>
                <a:cs typeface="Manrope Medium"/>
              </a:rPr>
              <a:t> </a:t>
            </a:r>
            <a:r>
              <a:rPr lang="fr-CA" sz="1273" spc="-23" dirty="0">
                <a:latin typeface="Manrope Medium"/>
                <a:cs typeface="Manrope Medium"/>
              </a:rPr>
              <a:t>5</a:t>
            </a:r>
            <a:endParaRPr sz="1273" dirty="0">
              <a:latin typeface="Manrope Medium"/>
              <a:cs typeface="Manrope Medium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E4391A43-40BB-5D13-FB03-B4EBD0AB7917}"/>
              </a:ext>
            </a:extLst>
          </p:cNvPr>
          <p:cNvSpPr/>
          <p:nvPr/>
        </p:nvSpPr>
        <p:spPr>
          <a:xfrm>
            <a:off x="578923" y="578603"/>
            <a:ext cx="1173677" cy="247789"/>
          </a:xfrm>
          <a:custGeom>
            <a:avLst/>
            <a:gdLst/>
            <a:ahLst/>
            <a:cxnLst/>
            <a:rect l="l" t="t" r="r" b="b"/>
            <a:pathLst>
              <a:path w="2585720" h="544830">
                <a:moveTo>
                  <a:pt x="272159" y="0"/>
                </a:moveTo>
                <a:lnTo>
                  <a:pt x="223238" y="4384"/>
                </a:lnTo>
                <a:lnTo>
                  <a:pt x="177194" y="17026"/>
                </a:lnTo>
                <a:lnTo>
                  <a:pt x="134795" y="37157"/>
                </a:lnTo>
                <a:lnTo>
                  <a:pt x="96810" y="64008"/>
                </a:lnTo>
                <a:lnTo>
                  <a:pt x="64008" y="96810"/>
                </a:lnTo>
                <a:lnTo>
                  <a:pt x="37157" y="134795"/>
                </a:lnTo>
                <a:lnTo>
                  <a:pt x="17026" y="177194"/>
                </a:lnTo>
                <a:lnTo>
                  <a:pt x="4384" y="223238"/>
                </a:lnTo>
                <a:lnTo>
                  <a:pt x="0" y="272159"/>
                </a:lnTo>
                <a:lnTo>
                  <a:pt x="4384" y="321080"/>
                </a:lnTo>
                <a:lnTo>
                  <a:pt x="17026" y="367124"/>
                </a:lnTo>
                <a:lnTo>
                  <a:pt x="37157" y="409523"/>
                </a:lnTo>
                <a:lnTo>
                  <a:pt x="64008" y="447508"/>
                </a:lnTo>
                <a:lnTo>
                  <a:pt x="96810" y="480310"/>
                </a:lnTo>
                <a:lnTo>
                  <a:pt x="134795" y="507160"/>
                </a:lnTo>
                <a:lnTo>
                  <a:pt x="177194" y="527291"/>
                </a:lnTo>
                <a:lnTo>
                  <a:pt x="223238" y="539933"/>
                </a:lnTo>
                <a:lnTo>
                  <a:pt x="272159" y="544318"/>
                </a:lnTo>
                <a:lnTo>
                  <a:pt x="2313364" y="544318"/>
                </a:lnTo>
                <a:lnTo>
                  <a:pt x="2362285" y="539933"/>
                </a:lnTo>
                <a:lnTo>
                  <a:pt x="2408329" y="527291"/>
                </a:lnTo>
                <a:lnTo>
                  <a:pt x="2450728" y="507160"/>
                </a:lnTo>
                <a:lnTo>
                  <a:pt x="2488712" y="480310"/>
                </a:lnTo>
                <a:lnTo>
                  <a:pt x="2521514" y="447508"/>
                </a:lnTo>
                <a:lnTo>
                  <a:pt x="2548365" y="409523"/>
                </a:lnTo>
                <a:lnTo>
                  <a:pt x="2568496" y="367124"/>
                </a:lnTo>
                <a:lnTo>
                  <a:pt x="2581138" y="321080"/>
                </a:lnTo>
                <a:lnTo>
                  <a:pt x="2585523" y="272159"/>
                </a:lnTo>
                <a:lnTo>
                  <a:pt x="2581138" y="223238"/>
                </a:lnTo>
                <a:lnTo>
                  <a:pt x="2568496" y="177194"/>
                </a:lnTo>
                <a:lnTo>
                  <a:pt x="2548365" y="134795"/>
                </a:lnTo>
                <a:lnTo>
                  <a:pt x="2521514" y="96810"/>
                </a:lnTo>
                <a:lnTo>
                  <a:pt x="2488712" y="64008"/>
                </a:lnTo>
                <a:lnTo>
                  <a:pt x="2450728" y="37157"/>
                </a:lnTo>
                <a:lnTo>
                  <a:pt x="2408329" y="17026"/>
                </a:lnTo>
                <a:lnTo>
                  <a:pt x="2362285" y="4384"/>
                </a:lnTo>
                <a:lnTo>
                  <a:pt x="2313364" y="0"/>
                </a:lnTo>
                <a:lnTo>
                  <a:pt x="272159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C4F16B56-E546-6F0B-D6B3-38205B10688D}"/>
              </a:ext>
            </a:extLst>
          </p:cNvPr>
          <p:cNvSpPr txBox="1"/>
          <p:nvPr/>
        </p:nvSpPr>
        <p:spPr>
          <a:xfrm>
            <a:off x="3592957" y="445678"/>
            <a:ext cx="4972120" cy="1413189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>
              <a:lnSpc>
                <a:spcPts val="3375"/>
              </a:lnSpc>
              <a:spcBef>
                <a:spcPts val="55"/>
              </a:spcBef>
            </a:pPr>
            <a:r>
              <a:rPr lang="fr-CA" sz="3370" dirty="0">
                <a:latin typeface="Manrope Medium" pitchFamily="2" charset="0"/>
              </a:rPr>
              <a:t>Les personnes aînées</a:t>
            </a:r>
            <a:br>
              <a:rPr lang="fr-CA" sz="3370" dirty="0">
                <a:latin typeface="Manrope Medium" pitchFamily="2" charset="0"/>
              </a:rPr>
            </a:br>
            <a:r>
              <a:rPr lang="fr-CA" sz="3370" dirty="0">
                <a:latin typeface="Manrope Medium"/>
                <a:cs typeface="Manrope Medium"/>
              </a:rPr>
              <a:t>ont</a:t>
            </a:r>
            <a:r>
              <a:rPr lang="fr-CA" sz="3370" spc="-125" dirty="0">
                <a:latin typeface="Manrope Medium"/>
                <a:cs typeface="Manrope Medium"/>
              </a:rPr>
              <a:t> </a:t>
            </a:r>
            <a:r>
              <a:rPr lang="fr-CA" sz="3370" spc="-27" dirty="0">
                <a:latin typeface="Manrope Medium"/>
                <a:cs typeface="Manrope Medium"/>
              </a:rPr>
              <a:t>plus</a:t>
            </a:r>
            <a:r>
              <a:rPr lang="fr-CA" sz="3370" spc="-123" dirty="0">
                <a:latin typeface="Manrope Medium"/>
                <a:cs typeface="Manrope Medium"/>
              </a:rPr>
              <a:t> </a:t>
            </a:r>
            <a:r>
              <a:rPr lang="fr-CA" sz="3370" dirty="0">
                <a:latin typeface="Manrope Medium"/>
                <a:cs typeface="Manrope Medium"/>
              </a:rPr>
              <a:t>de</a:t>
            </a:r>
            <a:r>
              <a:rPr lang="fr-CA" sz="3370" spc="-123" dirty="0">
                <a:latin typeface="Manrope Medium"/>
                <a:cs typeface="Manrope Medium"/>
              </a:rPr>
              <a:t> </a:t>
            </a:r>
            <a:r>
              <a:rPr lang="fr-CA" sz="3370" spc="-93" dirty="0">
                <a:latin typeface="Manrope Medium"/>
                <a:cs typeface="Manrope Medium"/>
              </a:rPr>
              <a:t>difficulté </a:t>
            </a:r>
            <a:br>
              <a:rPr lang="fr-CA" sz="3370" spc="-93" dirty="0">
                <a:latin typeface="Manrope Medium"/>
                <a:cs typeface="Manrope Medium"/>
              </a:rPr>
            </a:br>
            <a:r>
              <a:rPr lang="fr-CA" sz="3370" dirty="0">
                <a:latin typeface="Manrope Medium"/>
                <a:cs typeface="Manrope Medium"/>
              </a:rPr>
              <a:t>à </a:t>
            </a:r>
            <a:r>
              <a:rPr lang="fr-CA" sz="3370" spc="-18" dirty="0">
                <a:latin typeface="Manrope Medium"/>
                <a:cs typeface="Manrope Medium"/>
              </a:rPr>
              <a:t>apprendre</a:t>
            </a:r>
            <a:endParaRPr lang="fr-CA" sz="3370" dirty="0">
              <a:latin typeface="Manrope Medium"/>
              <a:cs typeface="Manrope Medium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1" y="0"/>
            <a:ext cx="9143358" cy="5143211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71779" y="571460"/>
            <a:ext cx="937728" cy="937728"/>
          </a:xfrm>
          <a:custGeom>
            <a:avLst/>
            <a:gdLst/>
            <a:ahLst/>
            <a:cxnLst/>
            <a:rect l="l" t="t" r="r" b="b"/>
            <a:pathLst>
              <a:path w="2061845" h="2061845">
                <a:moveTo>
                  <a:pt x="1030733" y="0"/>
                </a:moveTo>
                <a:lnTo>
                  <a:pt x="982211" y="1121"/>
                </a:lnTo>
                <a:lnTo>
                  <a:pt x="934267" y="4454"/>
                </a:lnTo>
                <a:lnTo>
                  <a:pt x="886950" y="9948"/>
                </a:lnTo>
                <a:lnTo>
                  <a:pt x="840309" y="17554"/>
                </a:lnTo>
                <a:lnTo>
                  <a:pt x="794394" y="27222"/>
                </a:lnTo>
                <a:lnTo>
                  <a:pt x="749255" y="38903"/>
                </a:lnTo>
                <a:lnTo>
                  <a:pt x="704940" y="52547"/>
                </a:lnTo>
                <a:lnTo>
                  <a:pt x="661500" y="68105"/>
                </a:lnTo>
                <a:lnTo>
                  <a:pt x="618984" y="85527"/>
                </a:lnTo>
                <a:lnTo>
                  <a:pt x="577441" y="104764"/>
                </a:lnTo>
                <a:lnTo>
                  <a:pt x="536921" y="125766"/>
                </a:lnTo>
                <a:lnTo>
                  <a:pt x="497474" y="148484"/>
                </a:lnTo>
                <a:lnTo>
                  <a:pt x="459148" y="172869"/>
                </a:lnTo>
                <a:lnTo>
                  <a:pt x="421994" y="198870"/>
                </a:lnTo>
                <a:lnTo>
                  <a:pt x="386061" y="226439"/>
                </a:lnTo>
                <a:lnTo>
                  <a:pt x="351398" y="255525"/>
                </a:lnTo>
                <a:lnTo>
                  <a:pt x="318055" y="286080"/>
                </a:lnTo>
                <a:lnTo>
                  <a:pt x="286081" y="318053"/>
                </a:lnTo>
                <a:lnTo>
                  <a:pt x="255526" y="351396"/>
                </a:lnTo>
                <a:lnTo>
                  <a:pt x="226439" y="386059"/>
                </a:lnTo>
                <a:lnTo>
                  <a:pt x="198871" y="421992"/>
                </a:lnTo>
                <a:lnTo>
                  <a:pt x="172869" y="459146"/>
                </a:lnTo>
                <a:lnTo>
                  <a:pt x="148485" y="497471"/>
                </a:lnTo>
                <a:lnTo>
                  <a:pt x="125766" y="536918"/>
                </a:lnTo>
                <a:lnTo>
                  <a:pt x="104764" y="577438"/>
                </a:lnTo>
                <a:lnTo>
                  <a:pt x="85527" y="618980"/>
                </a:lnTo>
                <a:lnTo>
                  <a:pt x="68105" y="661495"/>
                </a:lnTo>
                <a:lnTo>
                  <a:pt x="52547" y="704935"/>
                </a:lnTo>
                <a:lnTo>
                  <a:pt x="38903" y="749249"/>
                </a:lnTo>
                <a:lnTo>
                  <a:pt x="27222" y="794388"/>
                </a:lnTo>
                <a:lnTo>
                  <a:pt x="17554" y="840302"/>
                </a:lnTo>
                <a:lnTo>
                  <a:pt x="9948" y="886942"/>
                </a:lnTo>
                <a:lnTo>
                  <a:pt x="4454" y="934258"/>
                </a:lnTo>
                <a:lnTo>
                  <a:pt x="1121" y="982201"/>
                </a:lnTo>
                <a:lnTo>
                  <a:pt x="0" y="1030722"/>
                </a:lnTo>
                <a:lnTo>
                  <a:pt x="1121" y="1079244"/>
                </a:lnTo>
                <a:lnTo>
                  <a:pt x="4454" y="1127188"/>
                </a:lnTo>
                <a:lnTo>
                  <a:pt x="9948" y="1174505"/>
                </a:lnTo>
                <a:lnTo>
                  <a:pt x="17554" y="1221146"/>
                </a:lnTo>
                <a:lnTo>
                  <a:pt x="27222" y="1267060"/>
                </a:lnTo>
                <a:lnTo>
                  <a:pt x="38903" y="1312200"/>
                </a:lnTo>
                <a:lnTo>
                  <a:pt x="52547" y="1356514"/>
                </a:lnTo>
                <a:lnTo>
                  <a:pt x="68105" y="1399954"/>
                </a:lnTo>
                <a:lnTo>
                  <a:pt x="85527" y="1442470"/>
                </a:lnTo>
                <a:lnTo>
                  <a:pt x="104764" y="1484013"/>
                </a:lnTo>
                <a:lnTo>
                  <a:pt x="125766" y="1524533"/>
                </a:lnTo>
                <a:lnTo>
                  <a:pt x="148485" y="1563981"/>
                </a:lnTo>
                <a:lnTo>
                  <a:pt x="172869" y="1602306"/>
                </a:lnTo>
                <a:lnTo>
                  <a:pt x="198871" y="1639460"/>
                </a:lnTo>
                <a:lnTo>
                  <a:pt x="226439" y="1675394"/>
                </a:lnTo>
                <a:lnTo>
                  <a:pt x="255526" y="1710057"/>
                </a:lnTo>
                <a:lnTo>
                  <a:pt x="286081" y="1743400"/>
                </a:lnTo>
                <a:lnTo>
                  <a:pt x="318055" y="1775374"/>
                </a:lnTo>
                <a:lnTo>
                  <a:pt x="351398" y="1805929"/>
                </a:lnTo>
                <a:lnTo>
                  <a:pt x="386061" y="1835015"/>
                </a:lnTo>
                <a:lnTo>
                  <a:pt x="421994" y="1862584"/>
                </a:lnTo>
                <a:lnTo>
                  <a:pt x="459148" y="1888585"/>
                </a:lnTo>
                <a:lnTo>
                  <a:pt x="497474" y="1912970"/>
                </a:lnTo>
                <a:lnTo>
                  <a:pt x="536921" y="1935688"/>
                </a:lnTo>
                <a:lnTo>
                  <a:pt x="577441" y="1956691"/>
                </a:lnTo>
                <a:lnTo>
                  <a:pt x="618984" y="1975928"/>
                </a:lnTo>
                <a:lnTo>
                  <a:pt x="661500" y="1993350"/>
                </a:lnTo>
                <a:lnTo>
                  <a:pt x="704940" y="2008908"/>
                </a:lnTo>
                <a:lnTo>
                  <a:pt x="749255" y="2022552"/>
                </a:lnTo>
                <a:lnTo>
                  <a:pt x="794394" y="2034233"/>
                </a:lnTo>
                <a:lnTo>
                  <a:pt x="840309" y="2043901"/>
                </a:lnTo>
                <a:lnTo>
                  <a:pt x="886950" y="2051507"/>
                </a:lnTo>
                <a:lnTo>
                  <a:pt x="934267" y="2057000"/>
                </a:lnTo>
                <a:lnTo>
                  <a:pt x="982211" y="2060333"/>
                </a:lnTo>
                <a:lnTo>
                  <a:pt x="1030733" y="2061455"/>
                </a:lnTo>
                <a:lnTo>
                  <a:pt x="1079254" y="2060333"/>
                </a:lnTo>
                <a:lnTo>
                  <a:pt x="1127198" y="2057000"/>
                </a:lnTo>
                <a:lnTo>
                  <a:pt x="1174515" y="2051507"/>
                </a:lnTo>
                <a:lnTo>
                  <a:pt x="1221156" y="2043901"/>
                </a:lnTo>
                <a:lnTo>
                  <a:pt x="1267071" y="2034233"/>
                </a:lnTo>
                <a:lnTo>
                  <a:pt x="1312210" y="2022552"/>
                </a:lnTo>
                <a:lnTo>
                  <a:pt x="1356525" y="2008908"/>
                </a:lnTo>
                <a:lnTo>
                  <a:pt x="1399965" y="1993350"/>
                </a:lnTo>
                <a:lnTo>
                  <a:pt x="1442481" y="1975928"/>
                </a:lnTo>
                <a:lnTo>
                  <a:pt x="1484024" y="1956691"/>
                </a:lnTo>
                <a:lnTo>
                  <a:pt x="1524544" y="1935688"/>
                </a:lnTo>
                <a:lnTo>
                  <a:pt x="1563991" y="1912970"/>
                </a:lnTo>
                <a:lnTo>
                  <a:pt x="1602317" y="1888585"/>
                </a:lnTo>
                <a:lnTo>
                  <a:pt x="1639471" y="1862584"/>
                </a:lnTo>
                <a:lnTo>
                  <a:pt x="1675404" y="1835015"/>
                </a:lnTo>
                <a:lnTo>
                  <a:pt x="1710067" y="1805929"/>
                </a:lnTo>
                <a:lnTo>
                  <a:pt x="1743410" y="1775374"/>
                </a:lnTo>
                <a:lnTo>
                  <a:pt x="1775384" y="1743400"/>
                </a:lnTo>
                <a:lnTo>
                  <a:pt x="1805939" y="1710057"/>
                </a:lnTo>
                <a:lnTo>
                  <a:pt x="1835026" y="1675394"/>
                </a:lnTo>
                <a:lnTo>
                  <a:pt x="1862594" y="1639460"/>
                </a:lnTo>
                <a:lnTo>
                  <a:pt x="1888596" y="1602306"/>
                </a:lnTo>
                <a:lnTo>
                  <a:pt x="1912980" y="1563981"/>
                </a:lnTo>
                <a:lnTo>
                  <a:pt x="1935699" y="1524533"/>
                </a:lnTo>
                <a:lnTo>
                  <a:pt x="1956701" y="1484013"/>
                </a:lnTo>
                <a:lnTo>
                  <a:pt x="1975938" y="1442470"/>
                </a:lnTo>
                <a:lnTo>
                  <a:pt x="1993360" y="1399954"/>
                </a:lnTo>
                <a:lnTo>
                  <a:pt x="2008918" y="1356514"/>
                </a:lnTo>
                <a:lnTo>
                  <a:pt x="2022562" y="1312200"/>
                </a:lnTo>
                <a:lnTo>
                  <a:pt x="2034243" y="1267060"/>
                </a:lnTo>
                <a:lnTo>
                  <a:pt x="2043911" y="1221146"/>
                </a:lnTo>
                <a:lnTo>
                  <a:pt x="2051517" y="1174505"/>
                </a:lnTo>
                <a:lnTo>
                  <a:pt x="2057011" y="1127188"/>
                </a:lnTo>
                <a:lnTo>
                  <a:pt x="2060344" y="1079244"/>
                </a:lnTo>
                <a:lnTo>
                  <a:pt x="2061466" y="1030722"/>
                </a:lnTo>
                <a:lnTo>
                  <a:pt x="2060344" y="982201"/>
                </a:lnTo>
                <a:lnTo>
                  <a:pt x="2057011" y="934258"/>
                </a:lnTo>
                <a:lnTo>
                  <a:pt x="2051517" y="886942"/>
                </a:lnTo>
                <a:lnTo>
                  <a:pt x="2043911" y="840302"/>
                </a:lnTo>
                <a:lnTo>
                  <a:pt x="2034243" y="794388"/>
                </a:lnTo>
                <a:lnTo>
                  <a:pt x="2022562" y="749249"/>
                </a:lnTo>
                <a:lnTo>
                  <a:pt x="2008918" y="704935"/>
                </a:lnTo>
                <a:lnTo>
                  <a:pt x="1993360" y="661495"/>
                </a:lnTo>
                <a:lnTo>
                  <a:pt x="1975938" y="618980"/>
                </a:lnTo>
                <a:lnTo>
                  <a:pt x="1956701" y="577438"/>
                </a:lnTo>
                <a:lnTo>
                  <a:pt x="1935699" y="536918"/>
                </a:lnTo>
                <a:lnTo>
                  <a:pt x="1912980" y="497471"/>
                </a:lnTo>
                <a:lnTo>
                  <a:pt x="1888596" y="459146"/>
                </a:lnTo>
                <a:lnTo>
                  <a:pt x="1862594" y="421992"/>
                </a:lnTo>
                <a:lnTo>
                  <a:pt x="1835026" y="386059"/>
                </a:lnTo>
                <a:lnTo>
                  <a:pt x="1805939" y="351396"/>
                </a:lnTo>
                <a:lnTo>
                  <a:pt x="1775384" y="318053"/>
                </a:lnTo>
                <a:lnTo>
                  <a:pt x="1743410" y="286080"/>
                </a:lnTo>
                <a:lnTo>
                  <a:pt x="1710067" y="255525"/>
                </a:lnTo>
                <a:lnTo>
                  <a:pt x="1675404" y="226439"/>
                </a:lnTo>
                <a:lnTo>
                  <a:pt x="1639471" y="198870"/>
                </a:lnTo>
                <a:lnTo>
                  <a:pt x="1602317" y="172869"/>
                </a:lnTo>
                <a:lnTo>
                  <a:pt x="1563991" y="148484"/>
                </a:lnTo>
                <a:lnTo>
                  <a:pt x="1524544" y="125766"/>
                </a:lnTo>
                <a:lnTo>
                  <a:pt x="1484024" y="104764"/>
                </a:lnTo>
                <a:lnTo>
                  <a:pt x="1442481" y="85527"/>
                </a:lnTo>
                <a:lnTo>
                  <a:pt x="1399965" y="68105"/>
                </a:lnTo>
                <a:lnTo>
                  <a:pt x="1356525" y="52547"/>
                </a:lnTo>
                <a:lnTo>
                  <a:pt x="1312210" y="38903"/>
                </a:lnTo>
                <a:lnTo>
                  <a:pt x="1267071" y="27222"/>
                </a:lnTo>
                <a:lnTo>
                  <a:pt x="1221156" y="17554"/>
                </a:lnTo>
                <a:lnTo>
                  <a:pt x="1174515" y="9948"/>
                </a:lnTo>
                <a:lnTo>
                  <a:pt x="1127198" y="4454"/>
                </a:lnTo>
                <a:lnTo>
                  <a:pt x="1079254" y="1121"/>
                </a:lnTo>
                <a:lnTo>
                  <a:pt x="1030733" y="0"/>
                </a:lnTo>
                <a:close/>
              </a:path>
            </a:pathLst>
          </a:custGeom>
          <a:solidFill>
            <a:srgbClr val="E8BD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80763" y="1598302"/>
            <a:ext cx="937728" cy="937728"/>
          </a:xfrm>
          <a:custGeom>
            <a:avLst/>
            <a:gdLst/>
            <a:ahLst/>
            <a:cxnLst/>
            <a:rect l="l" t="t" r="r" b="b"/>
            <a:pathLst>
              <a:path w="2061845" h="2061845">
                <a:moveTo>
                  <a:pt x="1030733" y="0"/>
                </a:moveTo>
                <a:lnTo>
                  <a:pt x="982211" y="1121"/>
                </a:lnTo>
                <a:lnTo>
                  <a:pt x="934267" y="4454"/>
                </a:lnTo>
                <a:lnTo>
                  <a:pt x="886950" y="9948"/>
                </a:lnTo>
                <a:lnTo>
                  <a:pt x="840309" y="17554"/>
                </a:lnTo>
                <a:lnTo>
                  <a:pt x="794394" y="27222"/>
                </a:lnTo>
                <a:lnTo>
                  <a:pt x="749255" y="38903"/>
                </a:lnTo>
                <a:lnTo>
                  <a:pt x="704940" y="52547"/>
                </a:lnTo>
                <a:lnTo>
                  <a:pt x="661500" y="68105"/>
                </a:lnTo>
                <a:lnTo>
                  <a:pt x="618984" y="85527"/>
                </a:lnTo>
                <a:lnTo>
                  <a:pt x="577441" y="104764"/>
                </a:lnTo>
                <a:lnTo>
                  <a:pt x="536921" y="125766"/>
                </a:lnTo>
                <a:lnTo>
                  <a:pt x="497474" y="148484"/>
                </a:lnTo>
                <a:lnTo>
                  <a:pt x="459148" y="172869"/>
                </a:lnTo>
                <a:lnTo>
                  <a:pt x="421994" y="198870"/>
                </a:lnTo>
                <a:lnTo>
                  <a:pt x="386061" y="226439"/>
                </a:lnTo>
                <a:lnTo>
                  <a:pt x="351398" y="255525"/>
                </a:lnTo>
                <a:lnTo>
                  <a:pt x="318055" y="286080"/>
                </a:lnTo>
                <a:lnTo>
                  <a:pt x="286081" y="318053"/>
                </a:lnTo>
                <a:lnTo>
                  <a:pt x="255526" y="351396"/>
                </a:lnTo>
                <a:lnTo>
                  <a:pt x="226439" y="386059"/>
                </a:lnTo>
                <a:lnTo>
                  <a:pt x="198871" y="421992"/>
                </a:lnTo>
                <a:lnTo>
                  <a:pt x="172869" y="459146"/>
                </a:lnTo>
                <a:lnTo>
                  <a:pt x="148485" y="497471"/>
                </a:lnTo>
                <a:lnTo>
                  <a:pt x="125766" y="536918"/>
                </a:lnTo>
                <a:lnTo>
                  <a:pt x="104764" y="577438"/>
                </a:lnTo>
                <a:lnTo>
                  <a:pt x="85527" y="618980"/>
                </a:lnTo>
                <a:lnTo>
                  <a:pt x="68105" y="661495"/>
                </a:lnTo>
                <a:lnTo>
                  <a:pt x="52547" y="704935"/>
                </a:lnTo>
                <a:lnTo>
                  <a:pt x="38903" y="749249"/>
                </a:lnTo>
                <a:lnTo>
                  <a:pt x="27222" y="794388"/>
                </a:lnTo>
                <a:lnTo>
                  <a:pt x="17554" y="840302"/>
                </a:lnTo>
                <a:lnTo>
                  <a:pt x="9948" y="886942"/>
                </a:lnTo>
                <a:lnTo>
                  <a:pt x="4454" y="934258"/>
                </a:lnTo>
                <a:lnTo>
                  <a:pt x="1121" y="982201"/>
                </a:lnTo>
                <a:lnTo>
                  <a:pt x="0" y="1030722"/>
                </a:lnTo>
                <a:lnTo>
                  <a:pt x="1121" y="1079244"/>
                </a:lnTo>
                <a:lnTo>
                  <a:pt x="4454" y="1127188"/>
                </a:lnTo>
                <a:lnTo>
                  <a:pt x="9948" y="1174505"/>
                </a:lnTo>
                <a:lnTo>
                  <a:pt x="17554" y="1221146"/>
                </a:lnTo>
                <a:lnTo>
                  <a:pt x="27222" y="1267060"/>
                </a:lnTo>
                <a:lnTo>
                  <a:pt x="38903" y="1312200"/>
                </a:lnTo>
                <a:lnTo>
                  <a:pt x="52547" y="1356514"/>
                </a:lnTo>
                <a:lnTo>
                  <a:pt x="68105" y="1399954"/>
                </a:lnTo>
                <a:lnTo>
                  <a:pt x="85527" y="1442470"/>
                </a:lnTo>
                <a:lnTo>
                  <a:pt x="104764" y="1484013"/>
                </a:lnTo>
                <a:lnTo>
                  <a:pt x="125766" y="1524533"/>
                </a:lnTo>
                <a:lnTo>
                  <a:pt x="148485" y="1563981"/>
                </a:lnTo>
                <a:lnTo>
                  <a:pt x="172869" y="1602306"/>
                </a:lnTo>
                <a:lnTo>
                  <a:pt x="198871" y="1639460"/>
                </a:lnTo>
                <a:lnTo>
                  <a:pt x="226439" y="1675394"/>
                </a:lnTo>
                <a:lnTo>
                  <a:pt x="255526" y="1710057"/>
                </a:lnTo>
                <a:lnTo>
                  <a:pt x="286081" y="1743400"/>
                </a:lnTo>
                <a:lnTo>
                  <a:pt x="318055" y="1775374"/>
                </a:lnTo>
                <a:lnTo>
                  <a:pt x="351398" y="1805929"/>
                </a:lnTo>
                <a:lnTo>
                  <a:pt x="386061" y="1835015"/>
                </a:lnTo>
                <a:lnTo>
                  <a:pt x="421994" y="1862584"/>
                </a:lnTo>
                <a:lnTo>
                  <a:pt x="459148" y="1888585"/>
                </a:lnTo>
                <a:lnTo>
                  <a:pt x="497474" y="1912970"/>
                </a:lnTo>
                <a:lnTo>
                  <a:pt x="536921" y="1935688"/>
                </a:lnTo>
                <a:lnTo>
                  <a:pt x="577441" y="1956691"/>
                </a:lnTo>
                <a:lnTo>
                  <a:pt x="618984" y="1975928"/>
                </a:lnTo>
                <a:lnTo>
                  <a:pt x="661500" y="1993350"/>
                </a:lnTo>
                <a:lnTo>
                  <a:pt x="704940" y="2008908"/>
                </a:lnTo>
                <a:lnTo>
                  <a:pt x="749255" y="2022552"/>
                </a:lnTo>
                <a:lnTo>
                  <a:pt x="794394" y="2034233"/>
                </a:lnTo>
                <a:lnTo>
                  <a:pt x="840309" y="2043901"/>
                </a:lnTo>
                <a:lnTo>
                  <a:pt x="886950" y="2051507"/>
                </a:lnTo>
                <a:lnTo>
                  <a:pt x="934267" y="2057000"/>
                </a:lnTo>
                <a:lnTo>
                  <a:pt x="982211" y="2060333"/>
                </a:lnTo>
                <a:lnTo>
                  <a:pt x="1030733" y="2061455"/>
                </a:lnTo>
                <a:lnTo>
                  <a:pt x="1079254" y="2060333"/>
                </a:lnTo>
                <a:lnTo>
                  <a:pt x="1127198" y="2057000"/>
                </a:lnTo>
                <a:lnTo>
                  <a:pt x="1174515" y="2051507"/>
                </a:lnTo>
                <a:lnTo>
                  <a:pt x="1221156" y="2043901"/>
                </a:lnTo>
                <a:lnTo>
                  <a:pt x="1267071" y="2034233"/>
                </a:lnTo>
                <a:lnTo>
                  <a:pt x="1312210" y="2022552"/>
                </a:lnTo>
                <a:lnTo>
                  <a:pt x="1356525" y="2008908"/>
                </a:lnTo>
                <a:lnTo>
                  <a:pt x="1399965" y="1993350"/>
                </a:lnTo>
                <a:lnTo>
                  <a:pt x="1442481" y="1975928"/>
                </a:lnTo>
                <a:lnTo>
                  <a:pt x="1484024" y="1956691"/>
                </a:lnTo>
                <a:lnTo>
                  <a:pt x="1524544" y="1935688"/>
                </a:lnTo>
                <a:lnTo>
                  <a:pt x="1563991" y="1912970"/>
                </a:lnTo>
                <a:lnTo>
                  <a:pt x="1602317" y="1888585"/>
                </a:lnTo>
                <a:lnTo>
                  <a:pt x="1639471" y="1862584"/>
                </a:lnTo>
                <a:lnTo>
                  <a:pt x="1675404" y="1835015"/>
                </a:lnTo>
                <a:lnTo>
                  <a:pt x="1710067" y="1805929"/>
                </a:lnTo>
                <a:lnTo>
                  <a:pt x="1743410" y="1775374"/>
                </a:lnTo>
                <a:lnTo>
                  <a:pt x="1775384" y="1743400"/>
                </a:lnTo>
                <a:lnTo>
                  <a:pt x="1805939" y="1710057"/>
                </a:lnTo>
                <a:lnTo>
                  <a:pt x="1835026" y="1675394"/>
                </a:lnTo>
                <a:lnTo>
                  <a:pt x="1862594" y="1639460"/>
                </a:lnTo>
                <a:lnTo>
                  <a:pt x="1888596" y="1602306"/>
                </a:lnTo>
                <a:lnTo>
                  <a:pt x="1912980" y="1563981"/>
                </a:lnTo>
                <a:lnTo>
                  <a:pt x="1935699" y="1524533"/>
                </a:lnTo>
                <a:lnTo>
                  <a:pt x="1956701" y="1484013"/>
                </a:lnTo>
                <a:lnTo>
                  <a:pt x="1975938" y="1442470"/>
                </a:lnTo>
                <a:lnTo>
                  <a:pt x="1993360" y="1399954"/>
                </a:lnTo>
                <a:lnTo>
                  <a:pt x="2008918" y="1356514"/>
                </a:lnTo>
                <a:lnTo>
                  <a:pt x="2022562" y="1312200"/>
                </a:lnTo>
                <a:lnTo>
                  <a:pt x="2034243" y="1267060"/>
                </a:lnTo>
                <a:lnTo>
                  <a:pt x="2043911" y="1221146"/>
                </a:lnTo>
                <a:lnTo>
                  <a:pt x="2051517" y="1174505"/>
                </a:lnTo>
                <a:lnTo>
                  <a:pt x="2057011" y="1127188"/>
                </a:lnTo>
                <a:lnTo>
                  <a:pt x="2060344" y="1079244"/>
                </a:lnTo>
                <a:lnTo>
                  <a:pt x="2061466" y="1030722"/>
                </a:lnTo>
                <a:lnTo>
                  <a:pt x="2060344" y="982201"/>
                </a:lnTo>
                <a:lnTo>
                  <a:pt x="2057011" y="934258"/>
                </a:lnTo>
                <a:lnTo>
                  <a:pt x="2051517" y="886942"/>
                </a:lnTo>
                <a:lnTo>
                  <a:pt x="2043911" y="840302"/>
                </a:lnTo>
                <a:lnTo>
                  <a:pt x="2034243" y="794388"/>
                </a:lnTo>
                <a:lnTo>
                  <a:pt x="2022562" y="749249"/>
                </a:lnTo>
                <a:lnTo>
                  <a:pt x="2008918" y="704935"/>
                </a:lnTo>
                <a:lnTo>
                  <a:pt x="1993360" y="661495"/>
                </a:lnTo>
                <a:lnTo>
                  <a:pt x="1975938" y="618980"/>
                </a:lnTo>
                <a:lnTo>
                  <a:pt x="1956701" y="577438"/>
                </a:lnTo>
                <a:lnTo>
                  <a:pt x="1935699" y="536918"/>
                </a:lnTo>
                <a:lnTo>
                  <a:pt x="1912980" y="497471"/>
                </a:lnTo>
                <a:lnTo>
                  <a:pt x="1888596" y="459146"/>
                </a:lnTo>
                <a:lnTo>
                  <a:pt x="1862594" y="421992"/>
                </a:lnTo>
                <a:lnTo>
                  <a:pt x="1835026" y="386059"/>
                </a:lnTo>
                <a:lnTo>
                  <a:pt x="1805939" y="351396"/>
                </a:lnTo>
                <a:lnTo>
                  <a:pt x="1775384" y="318053"/>
                </a:lnTo>
                <a:lnTo>
                  <a:pt x="1743410" y="286080"/>
                </a:lnTo>
                <a:lnTo>
                  <a:pt x="1710067" y="255525"/>
                </a:lnTo>
                <a:lnTo>
                  <a:pt x="1675404" y="226439"/>
                </a:lnTo>
                <a:lnTo>
                  <a:pt x="1639471" y="198870"/>
                </a:lnTo>
                <a:lnTo>
                  <a:pt x="1602317" y="172869"/>
                </a:lnTo>
                <a:lnTo>
                  <a:pt x="1563991" y="148484"/>
                </a:lnTo>
                <a:lnTo>
                  <a:pt x="1524544" y="125766"/>
                </a:lnTo>
                <a:lnTo>
                  <a:pt x="1484024" y="104764"/>
                </a:lnTo>
                <a:lnTo>
                  <a:pt x="1442481" y="85527"/>
                </a:lnTo>
                <a:lnTo>
                  <a:pt x="1399965" y="68105"/>
                </a:lnTo>
                <a:lnTo>
                  <a:pt x="1356525" y="52547"/>
                </a:lnTo>
                <a:lnTo>
                  <a:pt x="1312210" y="38903"/>
                </a:lnTo>
                <a:lnTo>
                  <a:pt x="1267071" y="27222"/>
                </a:lnTo>
                <a:lnTo>
                  <a:pt x="1221156" y="17554"/>
                </a:lnTo>
                <a:lnTo>
                  <a:pt x="1174515" y="9948"/>
                </a:lnTo>
                <a:lnTo>
                  <a:pt x="1127198" y="4454"/>
                </a:lnTo>
                <a:lnTo>
                  <a:pt x="1079254" y="1121"/>
                </a:lnTo>
                <a:lnTo>
                  <a:pt x="1030733" y="0"/>
                </a:lnTo>
                <a:close/>
              </a:path>
            </a:pathLst>
          </a:custGeom>
          <a:solidFill>
            <a:srgbClr val="E8BD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598730" y="1250069"/>
            <a:ext cx="937728" cy="937728"/>
          </a:xfrm>
          <a:custGeom>
            <a:avLst/>
            <a:gdLst/>
            <a:ahLst/>
            <a:cxnLst/>
            <a:rect l="l" t="t" r="r" b="b"/>
            <a:pathLst>
              <a:path w="2061845" h="2061845">
                <a:moveTo>
                  <a:pt x="1030733" y="0"/>
                </a:moveTo>
                <a:lnTo>
                  <a:pt x="982211" y="1121"/>
                </a:lnTo>
                <a:lnTo>
                  <a:pt x="934267" y="4454"/>
                </a:lnTo>
                <a:lnTo>
                  <a:pt x="886950" y="9948"/>
                </a:lnTo>
                <a:lnTo>
                  <a:pt x="840309" y="17554"/>
                </a:lnTo>
                <a:lnTo>
                  <a:pt x="794394" y="27222"/>
                </a:lnTo>
                <a:lnTo>
                  <a:pt x="749255" y="38903"/>
                </a:lnTo>
                <a:lnTo>
                  <a:pt x="704940" y="52547"/>
                </a:lnTo>
                <a:lnTo>
                  <a:pt x="661500" y="68105"/>
                </a:lnTo>
                <a:lnTo>
                  <a:pt x="618984" y="85527"/>
                </a:lnTo>
                <a:lnTo>
                  <a:pt x="577441" y="104764"/>
                </a:lnTo>
                <a:lnTo>
                  <a:pt x="536921" y="125766"/>
                </a:lnTo>
                <a:lnTo>
                  <a:pt x="497474" y="148484"/>
                </a:lnTo>
                <a:lnTo>
                  <a:pt x="459148" y="172869"/>
                </a:lnTo>
                <a:lnTo>
                  <a:pt x="421994" y="198870"/>
                </a:lnTo>
                <a:lnTo>
                  <a:pt x="386061" y="226439"/>
                </a:lnTo>
                <a:lnTo>
                  <a:pt x="351398" y="255525"/>
                </a:lnTo>
                <a:lnTo>
                  <a:pt x="318055" y="286080"/>
                </a:lnTo>
                <a:lnTo>
                  <a:pt x="286081" y="318053"/>
                </a:lnTo>
                <a:lnTo>
                  <a:pt x="255526" y="351396"/>
                </a:lnTo>
                <a:lnTo>
                  <a:pt x="226439" y="386059"/>
                </a:lnTo>
                <a:lnTo>
                  <a:pt x="198871" y="421992"/>
                </a:lnTo>
                <a:lnTo>
                  <a:pt x="172869" y="459146"/>
                </a:lnTo>
                <a:lnTo>
                  <a:pt x="148485" y="497471"/>
                </a:lnTo>
                <a:lnTo>
                  <a:pt x="125766" y="536918"/>
                </a:lnTo>
                <a:lnTo>
                  <a:pt x="104764" y="577438"/>
                </a:lnTo>
                <a:lnTo>
                  <a:pt x="85527" y="618980"/>
                </a:lnTo>
                <a:lnTo>
                  <a:pt x="68105" y="661495"/>
                </a:lnTo>
                <a:lnTo>
                  <a:pt x="52547" y="704935"/>
                </a:lnTo>
                <a:lnTo>
                  <a:pt x="38903" y="749249"/>
                </a:lnTo>
                <a:lnTo>
                  <a:pt x="27222" y="794388"/>
                </a:lnTo>
                <a:lnTo>
                  <a:pt x="17554" y="840302"/>
                </a:lnTo>
                <a:lnTo>
                  <a:pt x="9948" y="886942"/>
                </a:lnTo>
                <a:lnTo>
                  <a:pt x="4454" y="934258"/>
                </a:lnTo>
                <a:lnTo>
                  <a:pt x="1121" y="982201"/>
                </a:lnTo>
                <a:lnTo>
                  <a:pt x="0" y="1030722"/>
                </a:lnTo>
                <a:lnTo>
                  <a:pt x="1121" y="1079244"/>
                </a:lnTo>
                <a:lnTo>
                  <a:pt x="4454" y="1127188"/>
                </a:lnTo>
                <a:lnTo>
                  <a:pt x="9948" y="1174505"/>
                </a:lnTo>
                <a:lnTo>
                  <a:pt x="17554" y="1221146"/>
                </a:lnTo>
                <a:lnTo>
                  <a:pt x="27222" y="1267060"/>
                </a:lnTo>
                <a:lnTo>
                  <a:pt x="38903" y="1312200"/>
                </a:lnTo>
                <a:lnTo>
                  <a:pt x="52547" y="1356514"/>
                </a:lnTo>
                <a:lnTo>
                  <a:pt x="68105" y="1399954"/>
                </a:lnTo>
                <a:lnTo>
                  <a:pt x="85527" y="1442470"/>
                </a:lnTo>
                <a:lnTo>
                  <a:pt x="104764" y="1484013"/>
                </a:lnTo>
                <a:lnTo>
                  <a:pt x="125766" y="1524533"/>
                </a:lnTo>
                <a:lnTo>
                  <a:pt x="148485" y="1563981"/>
                </a:lnTo>
                <a:lnTo>
                  <a:pt x="172869" y="1602306"/>
                </a:lnTo>
                <a:lnTo>
                  <a:pt x="198871" y="1639460"/>
                </a:lnTo>
                <a:lnTo>
                  <a:pt x="226439" y="1675394"/>
                </a:lnTo>
                <a:lnTo>
                  <a:pt x="255526" y="1710057"/>
                </a:lnTo>
                <a:lnTo>
                  <a:pt x="286081" y="1743400"/>
                </a:lnTo>
                <a:lnTo>
                  <a:pt x="318055" y="1775374"/>
                </a:lnTo>
                <a:lnTo>
                  <a:pt x="351398" y="1805929"/>
                </a:lnTo>
                <a:lnTo>
                  <a:pt x="386061" y="1835015"/>
                </a:lnTo>
                <a:lnTo>
                  <a:pt x="421994" y="1862584"/>
                </a:lnTo>
                <a:lnTo>
                  <a:pt x="459148" y="1888585"/>
                </a:lnTo>
                <a:lnTo>
                  <a:pt x="497474" y="1912970"/>
                </a:lnTo>
                <a:lnTo>
                  <a:pt x="536921" y="1935688"/>
                </a:lnTo>
                <a:lnTo>
                  <a:pt x="577441" y="1956691"/>
                </a:lnTo>
                <a:lnTo>
                  <a:pt x="618984" y="1975928"/>
                </a:lnTo>
                <a:lnTo>
                  <a:pt x="661500" y="1993350"/>
                </a:lnTo>
                <a:lnTo>
                  <a:pt x="704940" y="2008908"/>
                </a:lnTo>
                <a:lnTo>
                  <a:pt x="749255" y="2022552"/>
                </a:lnTo>
                <a:lnTo>
                  <a:pt x="794394" y="2034233"/>
                </a:lnTo>
                <a:lnTo>
                  <a:pt x="840309" y="2043901"/>
                </a:lnTo>
                <a:lnTo>
                  <a:pt x="886950" y="2051507"/>
                </a:lnTo>
                <a:lnTo>
                  <a:pt x="934267" y="2057000"/>
                </a:lnTo>
                <a:lnTo>
                  <a:pt x="982211" y="2060333"/>
                </a:lnTo>
                <a:lnTo>
                  <a:pt x="1030733" y="2061455"/>
                </a:lnTo>
                <a:lnTo>
                  <a:pt x="1079254" y="2060333"/>
                </a:lnTo>
                <a:lnTo>
                  <a:pt x="1127198" y="2057000"/>
                </a:lnTo>
                <a:lnTo>
                  <a:pt x="1174515" y="2051507"/>
                </a:lnTo>
                <a:lnTo>
                  <a:pt x="1221156" y="2043901"/>
                </a:lnTo>
                <a:lnTo>
                  <a:pt x="1267071" y="2034233"/>
                </a:lnTo>
                <a:lnTo>
                  <a:pt x="1312210" y="2022552"/>
                </a:lnTo>
                <a:lnTo>
                  <a:pt x="1356525" y="2008908"/>
                </a:lnTo>
                <a:lnTo>
                  <a:pt x="1399965" y="1993350"/>
                </a:lnTo>
                <a:lnTo>
                  <a:pt x="1442481" y="1975928"/>
                </a:lnTo>
                <a:lnTo>
                  <a:pt x="1484024" y="1956691"/>
                </a:lnTo>
                <a:lnTo>
                  <a:pt x="1524544" y="1935688"/>
                </a:lnTo>
                <a:lnTo>
                  <a:pt x="1563991" y="1912970"/>
                </a:lnTo>
                <a:lnTo>
                  <a:pt x="1602317" y="1888585"/>
                </a:lnTo>
                <a:lnTo>
                  <a:pt x="1639471" y="1862584"/>
                </a:lnTo>
                <a:lnTo>
                  <a:pt x="1675404" y="1835015"/>
                </a:lnTo>
                <a:lnTo>
                  <a:pt x="1710067" y="1805929"/>
                </a:lnTo>
                <a:lnTo>
                  <a:pt x="1743410" y="1775374"/>
                </a:lnTo>
                <a:lnTo>
                  <a:pt x="1775384" y="1743400"/>
                </a:lnTo>
                <a:lnTo>
                  <a:pt x="1805939" y="1710057"/>
                </a:lnTo>
                <a:lnTo>
                  <a:pt x="1835026" y="1675394"/>
                </a:lnTo>
                <a:lnTo>
                  <a:pt x="1862594" y="1639460"/>
                </a:lnTo>
                <a:lnTo>
                  <a:pt x="1888596" y="1602306"/>
                </a:lnTo>
                <a:lnTo>
                  <a:pt x="1912980" y="1563981"/>
                </a:lnTo>
                <a:lnTo>
                  <a:pt x="1935699" y="1524533"/>
                </a:lnTo>
                <a:lnTo>
                  <a:pt x="1956701" y="1484013"/>
                </a:lnTo>
                <a:lnTo>
                  <a:pt x="1975938" y="1442470"/>
                </a:lnTo>
                <a:lnTo>
                  <a:pt x="1993360" y="1399954"/>
                </a:lnTo>
                <a:lnTo>
                  <a:pt x="2008918" y="1356514"/>
                </a:lnTo>
                <a:lnTo>
                  <a:pt x="2022562" y="1312200"/>
                </a:lnTo>
                <a:lnTo>
                  <a:pt x="2034243" y="1267060"/>
                </a:lnTo>
                <a:lnTo>
                  <a:pt x="2043911" y="1221146"/>
                </a:lnTo>
                <a:lnTo>
                  <a:pt x="2051517" y="1174505"/>
                </a:lnTo>
                <a:lnTo>
                  <a:pt x="2057011" y="1127188"/>
                </a:lnTo>
                <a:lnTo>
                  <a:pt x="2060344" y="1079244"/>
                </a:lnTo>
                <a:lnTo>
                  <a:pt x="2061466" y="1030722"/>
                </a:lnTo>
                <a:lnTo>
                  <a:pt x="2060344" y="982201"/>
                </a:lnTo>
                <a:lnTo>
                  <a:pt x="2057011" y="934258"/>
                </a:lnTo>
                <a:lnTo>
                  <a:pt x="2051517" y="886942"/>
                </a:lnTo>
                <a:lnTo>
                  <a:pt x="2043911" y="840302"/>
                </a:lnTo>
                <a:lnTo>
                  <a:pt x="2034243" y="794388"/>
                </a:lnTo>
                <a:lnTo>
                  <a:pt x="2022562" y="749249"/>
                </a:lnTo>
                <a:lnTo>
                  <a:pt x="2008918" y="704935"/>
                </a:lnTo>
                <a:lnTo>
                  <a:pt x="1993360" y="661495"/>
                </a:lnTo>
                <a:lnTo>
                  <a:pt x="1975938" y="618980"/>
                </a:lnTo>
                <a:lnTo>
                  <a:pt x="1956701" y="577438"/>
                </a:lnTo>
                <a:lnTo>
                  <a:pt x="1935699" y="536918"/>
                </a:lnTo>
                <a:lnTo>
                  <a:pt x="1912980" y="497471"/>
                </a:lnTo>
                <a:lnTo>
                  <a:pt x="1888596" y="459146"/>
                </a:lnTo>
                <a:lnTo>
                  <a:pt x="1862594" y="421992"/>
                </a:lnTo>
                <a:lnTo>
                  <a:pt x="1835026" y="386059"/>
                </a:lnTo>
                <a:lnTo>
                  <a:pt x="1805939" y="351396"/>
                </a:lnTo>
                <a:lnTo>
                  <a:pt x="1775384" y="318053"/>
                </a:lnTo>
                <a:lnTo>
                  <a:pt x="1743410" y="286080"/>
                </a:lnTo>
                <a:lnTo>
                  <a:pt x="1710067" y="255525"/>
                </a:lnTo>
                <a:lnTo>
                  <a:pt x="1675404" y="226439"/>
                </a:lnTo>
                <a:lnTo>
                  <a:pt x="1639471" y="198870"/>
                </a:lnTo>
                <a:lnTo>
                  <a:pt x="1602317" y="172869"/>
                </a:lnTo>
                <a:lnTo>
                  <a:pt x="1563991" y="148484"/>
                </a:lnTo>
                <a:lnTo>
                  <a:pt x="1524544" y="125766"/>
                </a:lnTo>
                <a:lnTo>
                  <a:pt x="1484024" y="104764"/>
                </a:lnTo>
                <a:lnTo>
                  <a:pt x="1442481" y="85527"/>
                </a:lnTo>
                <a:lnTo>
                  <a:pt x="1399965" y="68105"/>
                </a:lnTo>
                <a:lnTo>
                  <a:pt x="1356525" y="52547"/>
                </a:lnTo>
                <a:lnTo>
                  <a:pt x="1312210" y="38903"/>
                </a:lnTo>
                <a:lnTo>
                  <a:pt x="1267071" y="27222"/>
                </a:lnTo>
                <a:lnTo>
                  <a:pt x="1221156" y="17554"/>
                </a:lnTo>
                <a:lnTo>
                  <a:pt x="1174515" y="9948"/>
                </a:lnTo>
                <a:lnTo>
                  <a:pt x="1127198" y="4454"/>
                </a:lnTo>
                <a:lnTo>
                  <a:pt x="1079254" y="1121"/>
                </a:lnTo>
                <a:lnTo>
                  <a:pt x="1030733" y="0"/>
                </a:lnTo>
                <a:close/>
              </a:path>
            </a:pathLst>
          </a:custGeom>
          <a:solidFill>
            <a:srgbClr val="E8BD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589747" y="3285895"/>
            <a:ext cx="937728" cy="937728"/>
          </a:xfrm>
          <a:custGeom>
            <a:avLst/>
            <a:gdLst/>
            <a:ahLst/>
            <a:cxnLst/>
            <a:rect l="l" t="t" r="r" b="b"/>
            <a:pathLst>
              <a:path w="2061845" h="2061845">
                <a:moveTo>
                  <a:pt x="1030733" y="0"/>
                </a:moveTo>
                <a:lnTo>
                  <a:pt x="982211" y="1121"/>
                </a:lnTo>
                <a:lnTo>
                  <a:pt x="934267" y="4454"/>
                </a:lnTo>
                <a:lnTo>
                  <a:pt x="886950" y="9948"/>
                </a:lnTo>
                <a:lnTo>
                  <a:pt x="840309" y="17554"/>
                </a:lnTo>
                <a:lnTo>
                  <a:pt x="794394" y="27222"/>
                </a:lnTo>
                <a:lnTo>
                  <a:pt x="749255" y="38903"/>
                </a:lnTo>
                <a:lnTo>
                  <a:pt x="704940" y="52547"/>
                </a:lnTo>
                <a:lnTo>
                  <a:pt x="661500" y="68105"/>
                </a:lnTo>
                <a:lnTo>
                  <a:pt x="618984" y="85527"/>
                </a:lnTo>
                <a:lnTo>
                  <a:pt x="577441" y="104764"/>
                </a:lnTo>
                <a:lnTo>
                  <a:pt x="536921" y="125766"/>
                </a:lnTo>
                <a:lnTo>
                  <a:pt x="497474" y="148484"/>
                </a:lnTo>
                <a:lnTo>
                  <a:pt x="459148" y="172869"/>
                </a:lnTo>
                <a:lnTo>
                  <a:pt x="421994" y="198870"/>
                </a:lnTo>
                <a:lnTo>
                  <a:pt x="386061" y="226439"/>
                </a:lnTo>
                <a:lnTo>
                  <a:pt x="351398" y="255525"/>
                </a:lnTo>
                <a:lnTo>
                  <a:pt x="318055" y="286080"/>
                </a:lnTo>
                <a:lnTo>
                  <a:pt x="286081" y="318053"/>
                </a:lnTo>
                <a:lnTo>
                  <a:pt x="255526" y="351396"/>
                </a:lnTo>
                <a:lnTo>
                  <a:pt x="226439" y="386059"/>
                </a:lnTo>
                <a:lnTo>
                  <a:pt x="198871" y="421992"/>
                </a:lnTo>
                <a:lnTo>
                  <a:pt x="172869" y="459146"/>
                </a:lnTo>
                <a:lnTo>
                  <a:pt x="148485" y="497471"/>
                </a:lnTo>
                <a:lnTo>
                  <a:pt x="125766" y="536918"/>
                </a:lnTo>
                <a:lnTo>
                  <a:pt x="104764" y="577438"/>
                </a:lnTo>
                <a:lnTo>
                  <a:pt x="85527" y="618980"/>
                </a:lnTo>
                <a:lnTo>
                  <a:pt x="68105" y="661495"/>
                </a:lnTo>
                <a:lnTo>
                  <a:pt x="52547" y="704935"/>
                </a:lnTo>
                <a:lnTo>
                  <a:pt x="38903" y="749249"/>
                </a:lnTo>
                <a:lnTo>
                  <a:pt x="27222" y="794388"/>
                </a:lnTo>
                <a:lnTo>
                  <a:pt x="17554" y="840302"/>
                </a:lnTo>
                <a:lnTo>
                  <a:pt x="9948" y="886942"/>
                </a:lnTo>
                <a:lnTo>
                  <a:pt x="4454" y="934258"/>
                </a:lnTo>
                <a:lnTo>
                  <a:pt x="1121" y="982201"/>
                </a:lnTo>
                <a:lnTo>
                  <a:pt x="0" y="1030722"/>
                </a:lnTo>
                <a:lnTo>
                  <a:pt x="1121" y="1079244"/>
                </a:lnTo>
                <a:lnTo>
                  <a:pt x="4454" y="1127188"/>
                </a:lnTo>
                <a:lnTo>
                  <a:pt x="9948" y="1174505"/>
                </a:lnTo>
                <a:lnTo>
                  <a:pt x="17554" y="1221146"/>
                </a:lnTo>
                <a:lnTo>
                  <a:pt x="27222" y="1267060"/>
                </a:lnTo>
                <a:lnTo>
                  <a:pt x="38903" y="1312200"/>
                </a:lnTo>
                <a:lnTo>
                  <a:pt x="52547" y="1356514"/>
                </a:lnTo>
                <a:lnTo>
                  <a:pt x="68105" y="1399954"/>
                </a:lnTo>
                <a:lnTo>
                  <a:pt x="85527" y="1442470"/>
                </a:lnTo>
                <a:lnTo>
                  <a:pt x="104764" y="1484013"/>
                </a:lnTo>
                <a:lnTo>
                  <a:pt x="125766" y="1524533"/>
                </a:lnTo>
                <a:lnTo>
                  <a:pt x="148485" y="1563981"/>
                </a:lnTo>
                <a:lnTo>
                  <a:pt x="172869" y="1602306"/>
                </a:lnTo>
                <a:lnTo>
                  <a:pt x="198871" y="1639460"/>
                </a:lnTo>
                <a:lnTo>
                  <a:pt x="226439" y="1675394"/>
                </a:lnTo>
                <a:lnTo>
                  <a:pt x="255526" y="1710057"/>
                </a:lnTo>
                <a:lnTo>
                  <a:pt x="286081" y="1743400"/>
                </a:lnTo>
                <a:lnTo>
                  <a:pt x="318055" y="1775374"/>
                </a:lnTo>
                <a:lnTo>
                  <a:pt x="351398" y="1805929"/>
                </a:lnTo>
                <a:lnTo>
                  <a:pt x="386061" y="1835015"/>
                </a:lnTo>
                <a:lnTo>
                  <a:pt x="421994" y="1862584"/>
                </a:lnTo>
                <a:lnTo>
                  <a:pt x="459148" y="1888585"/>
                </a:lnTo>
                <a:lnTo>
                  <a:pt x="497474" y="1912970"/>
                </a:lnTo>
                <a:lnTo>
                  <a:pt x="536921" y="1935688"/>
                </a:lnTo>
                <a:lnTo>
                  <a:pt x="577441" y="1956691"/>
                </a:lnTo>
                <a:lnTo>
                  <a:pt x="618984" y="1975928"/>
                </a:lnTo>
                <a:lnTo>
                  <a:pt x="661500" y="1993350"/>
                </a:lnTo>
                <a:lnTo>
                  <a:pt x="704940" y="2008908"/>
                </a:lnTo>
                <a:lnTo>
                  <a:pt x="749255" y="2022552"/>
                </a:lnTo>
                <a:lnTo>
                  <a:pt x="794394" y="2034233"/>
                </a:lnTo>
                <a:lnTo>
                  <a:pt x="840309" y="2043901"/>
                </a:lnTo>
                <a:lnTo>
                  <a:pt x="886950" y="2051507"/>
                </a:lnTo>
                <a:lnTo>
                  <a:pt x="934267" y="2057000"/>
                </a:lnTo>
                <a:lnTo>
                  <a:pt x="982211" y="2060333"/>
                </a:lnTo>
                <a:lnTo>
                  <a:pt x="1030733" y="2061455"/>
                </a:lnTo>
                <a:lnTo>
                  <a:pt x="1079254" y="2060333"/>
                </a:lnTo>
                <a:lnTo>
                  <a:pt x="1127198" y="2057000"/>
                </a:lnTo>
                <a:lnTo>
                  <a:pt x="1174515" y="2051507"/>
                </a:lnTo>
                <a:lnTo>
                  <a:pt x="1221156" y="2043901"/>
                </a:lnTo>
                <a:lnTo>
                  <a:pt x="1267071" y="2034233"/>
                </a:lnTo>
                <a:lnTo>
                  <a:pt x="1312210" y="2022552"/>
                </a:lnTo>
                <a:lnTo>
                  <a:pt x="1356525" y="2008908"/>
                </a:lnTo>
                <a:lnTo>
                  <a:pt x="1399965" y="1993350"/>
                </a:lnTo>
                <a:lnTo>
                  <a:pt x="1442481" y="1975928"/>
                </a:lnTo>
                <a:lnTo>
                  <a:pt x="1484024" y="1956691"/>
                </a:lnTo>
                <a:lnTo>
                  <a:pt x="1524544" y="1935688"/>
                </a:lnTo>
                <a:lnTo>
                  <a:pt x="1563991" y="1912970"/>
                </a:lnTo>
                <a:lnTo>
                  <a:pt x="1602317" y="1888585"/>
                </a:lnTo>
                <a:lnTo>
                  <a:pt x="1639471" y="1862584"/>
                </a:lnTo>
                <a:lnTo>
                  <a:pt x="1675404" y="1835015"/>
                </a:lnTo>
                <a:lnTo>
                  <a:pt x="1710067" y="1805929"/>
                </a:lnTo>
                <a:lnTo>
                  <a:pt x="1743410" y="1775374"/>
                </a:lnTo>
                <a:lnTo>
                  <a:pt x="1775384" y="1743400"/>
                </a:lnTo>
                <a:lnTo>
                  <a:pt x="1805939" y="1710057"/>
                </a:lnTo>
                <a:lnTo>
                  <a:pt x="1835026" y="1675394"/>
                </a:lnTo>
                <a:lnTo>
                  <a:pt x="1862594" y="1639460"/>
                </a:lnTo>
                <a:lnTo>
                  <a:pt x="1888596" y="1602306"/>
                </a:lnTo>
                <a:lnTo>
                  <a:pt x="1912980" y="1563981"/>
                </a:lnTo>
                <a:lnTo>
                  <a:pt x="1935699" y="1524533"/>
                </a:lnTo>
                <a:lnTo>
                  <a:pt x="1956701" y="1484013"/>
                </a:lnTo>
                <a:lnTo>
                  <a:pt x="1975938" y="1442470"/>
                </a:lnTo>
                <a:lnTo>
                  <a:pt x="1993360" y="1399954"/>
                </a:lnTo>
                <a:lnTo>
                  <a:pt x="2008918" y="1356514"/>
                </a:lnTo>
                <a:lnTo>
                  <a:pt x="2022562" y="1312200"/>
                </a:lnTo>
                <a:lnTo>
                  <a:pt x="2034243" y="1267060"/>
                </a:lnTo>
                <a:lnTo>
                  <a:pt x="2043911" y="1221146"/>
                </a:lnTo>
                <a:lnTo>
                  <a:pt x="2051517" y="1174505"/>
                </a:lnTo>
                <a:lnTo>
                  <a:pt x="2057011" y="1127188"/>
                </a:lnTo>
                <a:lnTo>
                  <a:pt x="2060344" y="1079244"/>
                </a:lnTo>
                <a:lnTo>
                  <a:pt x="2061466" y="1030722"/>
                </a:lnTo>
                <a:lnTo>
                  <a:pt x="2060344" y="982201"/>
                </a:lnTo>
                <a:lnTo>
                  <a:pt x="2057011" y="934258"/>
                </a:lnTo>
                <a:lnTo>
                  <a:pt x="2051517" y="886942"/>
                </a:lnTo>
                <a:lnTo>
                  <a:pt x="2043911" y="840302"/>
                </a:lnTo>
                <a:lnTo>
                  <a:pt x="2034243" y="794388"/>
                </a:lnTo>
                <a:lnTo>
                  <a:pt x="2022562" y="749249"/>
                </a:lnTo>
                <a:lnTo>
                  <a:pt x="2008918" y="704935"/>
                </a:lnTo>
                <a:lnTo>
                  <a:pt x="1993360" y="661495"/>
                </a:lnTo>
                <a:lnTo>
                  <a:pt x="1975938" y="618980"/>
                </a:lnTo>
                <a:lnTo>
                  <a:pt x="1956701" y="577438"/>
                </a:lnTo>
                <a:lnTo>
                  <a:pt x="1935699" y="536918"/>
                </a:lnTo>
                <a:lnTo>
                  <a:pt x="1912980" y="497471"/>
                </a:lnTo>
                <a:lnTo>
                  <a:pt x="1888596" y="459146"/>
                </a:lnTo>
                <a:lnTo>
                  <a:pt x="1862594" y="421992"/>
                </a:lnTo>
                <a:lnTo>
                  <a:pt x="1835026" y="386059"/>
                </a:lnTo>
                <a:lnTo>
                  <a:pt x="1805939" y="351396"/>
                </a:lnTo>
                <a:lnTo>
                  <a:pt x="1775384" y="318053"/>
                </a:lnTo>
                <a:lnTo>
                  <a:pt x="1743410" y="286080"/>
                </a:lnTo>
                <a:lnTo>
                  <a:pt x="1710067" y="255525"/>
                </a:lnTo>
                <a:lnTo>
                  <a:pt x="1675404" y="226439"/>
                </a:lnTo>
                <a:lnTo>
                  <a:pt x="1639471" y="198870"/>
                </a:lnTo>
                <a:lnTo>
                  <a:pt x="1602317" y="172869"/>
                </a:lnTo>
                <a:lnTo>
                  <a:pt x="1563991" y="148484"/>
                </a:lnTo>
                <a:lnTo>
                  <a:pt x="1524544" y="125766"/>
                </a:lnTo>
                <a:lnTo>
                  <a:pt x="1484024" y="104764"/>
                </a:lnTo>
                <a:lnTo>
                  <a:pt x="1442481" y="85527"/>
                </a:lnTo>
                <a:lnTo>
                  <a:pt x="1399965" y="68105"/>
                </a:lnTo>
                <a:lnTo>
                  <a:pt x="1356525" y="52547"/>
                </a:lnTo>
                <a:lnTo>
                  <a:pt x="1312210" y="38903"/>
                </a:lnTo>
                <a:lnTo>
                  <a:pt x="1267071" y="27222"/>
                </a:lnTo>
                <a:lnTo>
                  <a:pt x="1221156" y="17554"/>
                </a:lnTo>
                <a:lnTo>
                  <a:pt x="1174515" y="9948"/>
                </a:lnTo>
                <a:lnTo>
                  <a:pt x="1127198" y="4454"/>
                </a:lnTo>
                <a:lnTo>
                  <a:pt x="1079254" y="1121"/>
                </a:lnTo>
                <a:lnTo>
                  <a:pt x="1030733" y="0"/>
                </a:lnTo>
                <a:close/>
              </a:path>
            </a:pathLst>
          </a:custGeom>
          <a:solidFill>
            <a:srgbClr val="E8BD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07716" y="2607287"/>
            <a:ext cx="937728" cy="937728"/>
          </a:xfrm>
          <a:custGeom>
            <a:avLst/>
            <a:gdLst/>
            <a:ahLst/>
            <a:cxnLst/>
            <a:rect l="l" t="t" r="r" b="b"/>
            <a:pathLst>
              <a:path w="2061845" h="2061845">
                <a:moveTo>
                  <a:pt x="1030733" y="0"/>
                </a:moveTo>
                <a:lnTo>
                  <a:pt x="982211" y="1121"/>
                </a:lnTo>
                <a:lnTo>
                  <a:pt x="934267" y="4454"/>
                </a:lnTo>
                <a:lnTo>
                  <a:pt x="886950" y="9948"/>
                </a:lnTo>
                <a:lnTo>
                  <a:pt x="840309" y="17554"/>
                </a:lnTo>
                <a:lnTo>
                  <a:pt x="794394" y="27222"/>
                </a:lnTo>
                <a:lnTo>
                  <a:pt x="749255" y="38903"/>
                </a:lnTo>
                <a:lnTo>
                  <a:pt x="704940" y="52547"/>
                </a:lnTo>
                <a:lnTo>
                  <a:pt x="661500" y="68105"/>
                </a:lnTo>
                <a:lnTo>
                  <a:pt x="618984" y="85527"/>
                </a:lnTo>
                <a:lnTo>
                  <a:pt x="577441" y="104764"/>
                </a:lnTo>
                <a:lnTo>
                  <a:pt x="536921" y="125766"/>
                </a:lnTo>
                <a:lnTo>
                  <a:pt x="497474" y="148484"/>
                </a:lnTo>
                <a:lnTo>
                  <a:pt x="459148" y="172869"/>
                </a:lnTo>
                <a:lnTo>
                  <a:pt x="421994" y="198870"/>
                </a:lnTo>
                <a:lnTo>
                  <a:pt x="386061" y="226439"/>
                </a:lnTo>
                <a:lnTo>
                  <a:pt x="351398" y="255525"/>
                </a:lnTo>
                <a:lnTo>
                  <a:pt x="318055" y="286080"/>
                </a:lnTo>
                <a:lnTo>
                  <a:pt x="286081" y="318053"/>
                </a:lnTo>
                <a:lnTo>
                  <a:pt x="255526" y="351396"/>
                </a:lnTo>
                <a:lnTo>
                  <a:pt x="226439" y="386059"/>
                </a:lnTo>
                <a:lnTo>
                  <a:pt x="198871" y="421992"/>
                </a:lnTo>
                <a:lnTo>
                  <a:pt x="172869" y="459146"/>
                </a:lnTo>
                <a:lnTo>
                  <a:pt x="148485" y="497471"/>
                </a:lnTo>
                <a:lnTo>
                  <a:pt x="125766" y="536918"/>
                </a:lnTo>
                <a:lnTo>
                  <a:pt x="104764" y="577438"/>
                </a:lnTo>
                <a:lnTo>
                  <a:pt x="85527" y="618980"/>
                </a:lnTo>
                <a:lnTo>
                  <a:pt x="68105" y="661495"/>
                </a:lnTo>
                <a:lnTo>
                  <a:pt x="52547" y="704935"/>
                </a:lnTo>
                <a:lnTo>
                  <a:pt x="38903" y="749249"/>
                </a:lnTo>
                <a:lnTo>
                  <a:pt x="27222" y="794388"/>
                </a:lnTo>
                <a:lnTo>
                  <a:pt x="17554" y="840302"/>
                </a:lnTo>
                <a:lnTo>
                  <a:pt x="9948" y="886942"/>
                </a:lnTo>
                <a:lnTo>
                  <a:pt x="4454" y="934258"/>
                </a:lnTo>
                <a:lnTo>
                  <a:pt x="1121" y="982201"/>
                </a:lnTo>
                <a:lnTo>
                  <a:pt x="0" y="1030722"/>
                </a:lnTo>
                <a:lnTo>
                  <a:pt x="1121" y="1079244"/>
                </a:lnTo>
                <a:lnTo>
                  <a:pt x="4454" y="1127188"/>
                </a:lnTo>
                <a:lnTo>
                  <a:pt x="9948" y="1174505"/>
                </a:lnTo>
                <a:lnTo>
                  <a:pt x="17554" y="1221146"/>
                </a:lnTo>
                <a:lnTo>
                  <a:pt x="27222" y="1267060"/>
                </a:lnTo>
                <a:lnTo>
                  <a:pt x="38903" y="1312200"/>
                </a:lnTo>
                <a:lnTo>
                  <a:pt x="52547" y="1356514"/>
                </a:lnTo>
                <a:lnTo>
                  <a:pt x="68105" y="1399954"/>
                </a:lnTo>
                <a:lnTo>
                  <a:pt x="85527" y="1442470"/>
                </a:lnTo>
                <a:lnTo>
                  <a:pt x="104764" y="1484013"/>
                </a:lnTo>
                <a:lnTo>
                  <a:pt x="125766" y="1524533"/>
                </a:lnTo>
                <a:lnTo>
                  <a:pt x="148485" y="1563981"/>
                </a:lnTo>
                <a:lnTo>
                  <a:pt x="172869" y="1602306"/>
                </a:lnTo>
                <a:lnTo>
                  <a:pt x="198871" y="1639460"/>
                </a:lnTo>
                <a:lnTo>
                  <a:pt x="226439" y="1675394"/>
                </a:lnTo>
                <a:lnTo>
                  <a:pt x="255526" y="1710057"/>
                </a:lnTo>
                <a:lnTo>
                  <a:pt x="286081" y="1743400"/>
                </a:lnTo>
                <a:lnTo>
                  <a:pt x="318055" y="1775374"/>
                </a:lnTo>
                <a:lnTo>
                  <a:pt x="351398" y="1805929"/>
                </a:lnTo>
                <a:lnTo>
                  <a:pt x="386061" y="1835015"/>
                </a:lnTo>
                <a:lnTo>
                  <a:pt x="421994" y="1862584"/>
                </a:lnTo>
                <a:lnTo>
                  <a:pt x="459148" y="1888585"/>
                </a:lnTo>
                <a:lnTo>
                  <a:pt x="497474" y="1912970"/>
                </a:lnTo>
                <a:lnTo>
                  <a:pt x="536921" y="1935688"/>
                </a:lnTo>
                <a:lnTo>
                  <a:pt x="577441" y="1956691"/>
                </a:lnTo>
                <a:lnTo>
                  <a:pt x="618984" y="1975928"/>
                </a:lnTo>
                <a:lnTo>
                  <a:pt x="661500" y="1993350"/>
                </a:lnTo>
                <a:lnTo>
                  <a:pt x="704940" y="2008908"/>
                </a:lnTo>
                <a:lnTo>
                  <a:pt x="749255" y="2022552"/>
                </a:lnTo>
                <a:lnTo>
                  <a:pt x="794394" y="2034233"/>
                </a:lnTo>
                <a:lnTo>
                  <a:pt x="840309" y="2043901"/>
                </a:lnTo>
                <a:lnTo>
                  <a:pt x="886950" y="2051507"/>
                </a:lnTo>
                <a:lnTo>
                  <a:pt x="934267" y="2057000"/>
                </a:lnTo>
                <a:lnTo>
                  <a:pt x="982211" y="2060333"/>
                </a:lnTo>
                <a:lnTo>
                  <a:pt x="1030733" y="2061455"/>
                </a:lnTo>
                <a:lnTo>
                  <a:pt x="1079253" y="2060333"/>
                </a:lnTo>
                <a:lnTo>
                  <a:pt x="1127197" y="2057000"/>
                </a:lnTo>
                <a:lnTo>
                  <a:pt x="1174513" y="2051507"/>
                </a:lnTo>
                <a:lnTo>
                  <a:pt x="1221153" y="2043901"/>
                </a:lnTo>
                <a:lnTo>
                  <a:pt x="1267067" y="2034233"/>
                </a:lnTo>
                <a:lnTo>
                  <a:pt x="1312206" y="2022552"/>
                </a:lnTo>
                <a:lnTo>
                  <a:pt x="1356521" y="2008908"/>
                </a:lnTo>
                <a:lnTo>
                  <a:pt x="1399960" y="1993350"/>
                </a:lnTo>
                <a:lnTo>
                  <a:pt x="1442476" y="1975928"/>
                </a:lnTo>
                <a:lnTo>
                  <a:pt x="1484019" y="1956691"/>
                </a:lnTo>
                <a:lnTo>
                  <a:pt x="1524539" y="1935688"/>
                </a:lnTo>
                <a:lnTo>
                  <a:pt x="1563986" y="1912970"/>
                </a:lnTo>
                <a:lnTo>
                  <a:pt x="1602312" y="1888585"/>
                </a:lnTo>
                <a:lnTo>
                  <a:pt x="1639466" y="1862584"/>
                </a:lnTo>
                <a:lnTo>
                  <a:pt x="1675400" y="1835015"/>
                </a:lnTo>
                <a:lnTo>
                  <a:pt x="1710063" y="1805929"/>
                </a:lnTo>
                <a:lnTo>
                  <a:pt x="1743406" y="1775374"/>
                </a:lnTo>
                <a:lnTo>
                  <a:pt x="1775380" y="1743400"/>
                </a:lnTo>
                <a:lnTo>
                  <a:pt x="1805936" y="1710057"/>
                </a:lnTo>
                <a:lnTo>
                  <a:pt x="1835022" y="1675394"/>
                </a:lnTo>
                <a:lnTo>
                  <a:pt x="1862591" y="1639460"/>
                </a:lnTo>
                <a:lnTo>
                  <a:pt x="1888593" y="1602306"/>
                </a:lnTo>
                <a:lnTo>
                  <a:pt x="1912978" y="1563981"/>
                </a:lnTo>
                <a:lnTo>
                  <a:pt x="1935696" y="1524533"/>
                </a:lnTo>
                <a:lnTo>
                  <a:pt x="1956699" y="1484013"/>
                </a:lnTo>
                <a:lnTo>
                  <a:pt x="1975937" y="1442470"/>
                </a:lnTo>
                <a:lnTo>
                  <a:pt x="1993359" y="1399954"/>
                </a:lnTo>
                <a:lnTo>
                  <a:pt x="2008917" y="1356514"/>
                </a:lnTo>
                <a:lnTo>
                  <a:pt x="2022562" y="1312200"/>
                </a:lnTo>
                <a:lnTo>
                  <a:pt x="2034243" y="1267060"/>
                </a:lnTo>
                <a:lnTo>
                  <a:pt x="2043911" y="1221146"/>
                </a:lnTo>
                <a:lnTo>
                  <a:pt x="2051517" y="1174505"/>
                </a:lnTo>
                <a:lnTo>
                  <a:pt x="2057011" y="1127188"/>
                </a:lnTo>
                <a:lnTo>
                  <a:pt x="2060344" y="1079244"/>
                </a:lnTo>
                <a:lnTo>
                  <a:pt x="2061466" y="1030722"/>
                </a:lnTo>
                <a:lnTo>
                  <a:pt x="2060344" y="982201"/>
                </a:lnTo>
                <a:lnTo>
                  <a:pt x="2057011" y="934258"/>
                </a:lnTo>
                <a:lnTo>
                  <a:pt x="2051517" y="886942"/>
                </a:lnTo>
                <a:lnTo>
                  <a:pt x="2043911" y="840302"/>
                </a:lnTo>
                <a:lnTo>
                  <a:pt x="2034243" y="794388"/>
                </a:lnTo>
                <a:lnTo>
                  <a:pt x="2022562" y="749249"/>
                </a:lnTo>
                <a:lnTo>
                  <a:pt x="2008917" y="704935"/>
                </a:lnTo>
                <a:lnTo>
                  <a:pt x="1993359" y="661495"/>
                </a:lnTo>
                <a:lnTo>
                  <a:pt x="1975937" y="618980"/>
                </a:lnTo>
                <a:lnTo>
                  <a:pt x="1956699" y="577438"/>
                </a:lnTo>
                <a:lnTo>
                  <a:pt x="1935696" y="536918"/>
                </a:lnTo>
                <a:lnTo>
                  <a:pt x="1912978" y="497471"/>
                </a:lnTo>
                <a:lnTo>
                  <a:pt x="1888593" y="459146"/>
                </a:lnTo>
                <a:lnTo>
                  <a:pt x="1862591" y="421992"/>
                </a:lnTo>
                <a:lnTo>
                  <a:pt x="1835022" y="386059"/>
                </a:lnTo>
                <a:lnTo>
                  <a:pt x="1805936" y="351396"/>
                </a:lnTo>
                <a:lnTo>
                  <a:pt x="1775380" y="318053"/>
                </a:lnTo>
                <a:lnTo>
                  <a:pt x="1743406" y="286080"/>
                </a:lnTo>
                <a:lnTo>
                  <a:pt x="1710063" y="255525"/>
                </a:lnTo>
                <a:lnTo>
                  <a:pt x="1675400" y="226439"/>
                </a:lnTo>
                <a:lnTo>
                  <a:pt x="1639466" y="198870"/>
                </a:lnTo>
                <a:lnTo>
                  <a:pt x="1602312" y="172869"/>
                </a:lnTo>
                <a:lnTo>
                  <a:pt x="1563986" y="148484"/>
                </a:lnTo>
                <a:lnTo>
                  <a:pt x="1524539" y="125766"/>
                </a:lnTo>
                <a:lnTo>
                  <a:pt x="1484019" y="104764"/>
                </a:lnTo>
                <a:lnTo>
                  <a:pt x="1442476" y="85527"/>
                </a:lnTo>
                <a:lnTo>
                  <a:pt x="1399960" y="68105"/>
                </a:lnTo>
                <a:lnTo>
                  <a:pt x="1356521" y="52547"/>
                </a:lnTo>
                <a:lnTo>
                  <a:pt x="1312206" y="38903"/>
                </a:lnTo>
                <a:lnTo>
                  <a:pt x="1267067" y="27222"/>
                </a:lnTo>
                <a:lnTo>
                  <a:pt x="1221153" y="17554"/>
                </a:lnTo>
                <a:lnTo>
                  <a:pt x="1174513" y="9948"/>
                </a:lnTo>
                <a:lnTo>
                  <a:pt x="1127197" y="4454"/>
                </a:lnTo>
                <a:lnTo>
                  <a:pt x="1079253" y="1121"/>
                </a:lnTo>
                <a:lnTo>
                  <a:pt x="103073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616699" y="1928679"/>
            <a:ext cx="937728" cy="937728"/>
          </a:xfrm>
          <a:custGeom>
            <a:avLst/>
            <a:gdLst/>
            <a:ahLst/>
            <a:cxnLst/>
            <a:rect l="l" t="t" r="r" b="b"/>
            <a:pathLst>
              <a:path w="2061844" h="2061845">
                <a:moveTo>
                  <a:pt x="1030733" y="0"/>
                </a:moveTo>
                <a:lnTo>
                  <a:pt x="982212" y="1121"/>
                </a:lnTo>
                <a:lnTo>
                  <a:pt x="934269" y="4454"/>
                </a:lnTo>
                <a:lnTo>
                  <a:pt x="886952" y="9948"/>
                </a:lnTo>
                <a:lnTo>
                  <a:pt x="840312" y="17554"/>
                </a:lnTo>
                <a:lnTo>
                  <a:pt x="794398" y="27222"/>
                </a:lnTo>
                <a:lnTo>
                  <a:pt x="749259" y="38903"/>
                </a:lnTo>
                <a:lnTo>
                  <a:pt x="704944" y="52547"/>
                </a:lnTo>
                <a:lnTo>
                  <a:pt x="661505" y="68105"/>
                </a:lnTo>
                <a:lnTo>
                  <a:pt x="618989" y="85527"/>
                </a:lnTo>
                <a:lnTo>
                  <a:pt x="577446" y="104764"/>
                </a:lnTo>
                <a:lnTo>
                  <a:pt x="536926" y="125766"/>
                </a:lnTo>
                <a:lnTo>
                  <a:pt x="497479" y="148484"/>
                </a:lnTo>
                <a:lnTo>
                  <a:pt x="459153" y="172869"/>
                </a:lnTo>
                <a:lnTo>
                  <a:pt x="421999" y="198870"/>
                </a:lnTo>
                <a:lnTo>
                  <a:pt x="386065" y="226439"/>
                </a:lnTo>
                <a:lnTo>
                  <a:pt x="351402" y="255525"/>
                </a:lnTo>
                <a:lnTo>
                  <a:pt x="318059" y="286080"/>
                </a:lnTo>
                <a:lnTo>
                  <a:pt x="286085" y="318053"/>
                </a:lnTo>
                <a:lnTo>
                  <a:pt x="255529" y="351396"/>
                </a:lnTo>
                <a:lnTo>
                  <a:pt x="226443" y="386059"/>
                </a:lnTo>
                <a:lnTo>
                  <a:pt x="198874" y="421992"/>
                </a:lnTo>
                <a:lnTo>
                  <a:pt x="172872" y="459146"/>
                </a:lnTo>
                <a:lnTo>
                  <a:pt x="148487" y="497471"/>
                </a:lnTo>
                <a:lnTo>
                  <a:pt x="125769" y="536918"/>
                </a:lnTo>
                <a:lnTo>
                  <a:pt x="104766" y="577438"/>
                </a:lnTo>
                <a:lnTo>
                  <a:pt x="85529" y="618980"/>
                </a:lnTo>
                <a:lnTo>
                  <a:pt x="68106" y="661495"/>
                </a:lnTo>
                <a:lnTo>
                  <a:pt x="52548" y="704935"/>
                </a:lnTo>
                <a:lnTo>
                  <a:pt x="38903" y="749249"/>
                </a:lnTo>
                <a:lnTo>
                  <a:pt x="27222" y="794388"/>
                </a:lnTo>
                <a:lnTo>
                  <a:pt x="17554" y="840302"/>
                </a:lnTo>
                <a:lnTo>
                  <a:pt x="9948" y="886942"/>
                </a:lnTo>
                <a:lnTo>
                  <a:pt x="4454" y="934258"/>
                </a:lnTo>
                <a:lnTo>
                  <a:pt x="1121" y="982201"/>
                </a:lnTo>
                <a:lnTo>
                  <a:pt x="0" y="1030722"/>
                </a:lnTo>
                <a:lnTo>
                  <a:pt x="1121" y="1079244"/>
                </a:lnTo>
                <a:lnTo>
                  <a:pt x="4454" y="1127188"/>
                </a:lnTo>
                <a:lnTo>
                  <a:pt x="9948" y="1174505"/>
                </a:lnTo>
                <a:lnTo>
                  <a:pt x="17554" y="1221146"/>
                </a:lnTo>
                <a:lnTo>
                  <a:pt x="27222" y="1267060"/>
                </a:lnTo>
                <a:lnTo>
                  <a:pt x="38903" y="1312200"/>
                </a:lnTo>
                <a:lnTo>
                  <a:pt x="52548" y="1356514"/>
                </a:lnTo>
                <a:lnTo>
                  <a:pt x="68106" y="1399954"/>
                </a:lnTo>
                <a:lnTo>
                  <a:pt x="85529" y="1442470"/>
                </a:lnTo>
                <a:lnTo>
                  <a:pt x="104766" y="1484013"/>
                </a:lnTo>
                <a:lnTo>
                  <a:pt x="125769" y="1524533"/>
                </a:lnTo>
                <a:lnTo>
                  <a:pt x="148487" y="1563981"/>
                </a:lnTo>
                <a:lnTo>
                  <a:pt x="172872" y="1602306"/>
                </a:lnTo>
                <a:lnTo>
                  <a:pt x="198874" y="1639460"/>
                </a:lnTo>
                <a:lnTo>
                  <a:pt x="226443" y="1675394"/>
                </a:lnTo>
                <a:lnTo>
                  <a:pt x="255529" y="1710057"/>
                </a:lnTo>
                <a:lnTo>
                  <a:pt x="286085" y="1743400"/>
                </a:lnTo>
                <a:lnTo>
                  <a:pt x="318059" y="1775374"/>
                </a:lnTo>
                <a:lnTo>
                  <a:pt x="351402" y="1805929"/>
                </a:lnTo>
                <a:lnTo>
                  <a:pt x="386065" y="1835015"/>
                </a:lnTo>
                <a:lnTo>
                  <a:pt x="421999" y="1862584"/>
                </a:lnTo>
                <a:lnTo>
                  <a:pt x="459153" y="1888585"/>
                </a:lnTo>
                <a:lnTo>
                  <a:pt x="497479" y="1912970"/>
                </a:lnTo>
                <a:lnTo>
                  <a:pt x="536926" y="1935688"/>
                </a:lnTo>
                <a:lnTo>
                  <a:pt x="577446" y="1956691"/>
                </a:lnTo>
                <a:lnTo>
                  <a:pt x="618989" y="1975928"/>
                </a:lnTo>
                <a:lnTo>
                  <a:pt x="661505" y="1993350"/>
                </a:lnTo>
                <a:lnTo>
                  <a:pt x="704944" y="2008908"/>
                </a:lnTo>
                <a:lnTo>
                  <a:pt x="749259" y="2022552"/>
                </a:lnTo>
                <a:lnTo>
                  <a:pt x="794398" y="2034233"/>
                </a:lnTo>
                <a:lnTo>
                  <a:pt x="840312" y="2043901"/>
                </a:lnTo>
                <a:lnTo>
                  <a:pt x="886952" y="2051507"/>
                </a:lnTo>
                <a:lnTo>
                  <a:pt x="934269" y="2057000"/>
                </a:lnTo>
                <a:lnTo>
                  <a:pt x="982212" y="2060333"/>
                </a:lnTo>
                <a:lnTo>
                  <a:pt x="1030733" y="2061455"/>
                </a:lnTo>
                <a:lnTo>
                  <a:pt x="1079253" y="2060333"/>
                </a:lnTo>
                <a:lnTo>
                  <a:pt x="1127197" y="2057000"/>
                </a:lnTo>
                <a:lnTo>
                  <a:pt x="1174513" y="2051507"/>
                </a:lnTo>
                <a:lnTo>
                  <a:pt x="1221153" y="2043901"/>
                </a:lnTo>
                <a:lnTo>
                  <a:pt x="1267067" y="2034233"/>
                </a:lnTo>
                <a:lnTo>
                  <a:pt x="1312206" y="2022552"/>
                </a:lnTo>
                <a:lnTo>
                  <a:pt x="1356521" y="2008908"/>
                </a:lnTo>
                <a:lnTo>
                  <a:pt x="1399960" y="1993350"/>
                </a:lnTo>
                <a:lnTo>
                  <a:pt x="1442476" y="1975928"/>
                </a:lnTo>
                <a:lnTo>
                  <a:pt x="1484019" y="1956691"/>
                </a:lnTo>
                <a:lnTo>
                  <a:pt x="1524539" y="1935688"/>
                </a:lnTo>
                <a:lnTo>
                  <a:pt x="1563986" y="1912970"/>
                </a:lnTo>
                <a:lnTo>
                  <a:pt x="1602312" y="1888585"/>
                </a:lnTo>
                <a:lnTo>
                  <a:pt x="1639466" y="1862584"/>
                </a:lnTo>
                <a:lnTo>
                  <a:pt x="1675400" y="1835015"/>
                </a:lnTo>
                <a:lnTo>
                  <a:pt x="1710063" y="1805929"/>
                </a:lnTo>
                <a:lnTo>
                  <a:pt x="1743406" y="1775374"/>
                </a:lnTo>
                <a:lnTo>
                  <a:pt x="1775380" y="1743400"/>
                </a:lnTo>
                <a:lnTo>
                  <a:pt x="1805936" y="1710057"/>
                </a:lnTo>
                <a:lnTo>
                  <a:pt x="1835022" y="1675394"/>
                </a:lnTo>
                <a:lnTo>
                  <a:pt x="1862591" y="1639460"/>
                </a:lnTo>
                <a:lnTo>
                  <a:pt x="1888593" y="1602306"/>
                </a:lnTo>
                <a:lnTo>
                  <a:pt x="1912978" y="1563981"/>
                </a:lnTo>
                <a:lnTo>
                  <a:pt x="1935696" y="1524533"/>
                </a:lnTo>
                <a:lnTo>
                  <a:pt x="1956699" y="1484013"/>
                </a:lnTo>
                <a:lnTo>
                  <a:pt x="1975937" y="1442470"/>
                </a:lnTo>
                <a:lnTo>
                  <a:pt x="1993359" y="1399954"/>
                </a:lnTo>
                <a:lnTo>
                  <a:pt x="2008917" y="1356514"/>
                </a:lnTo>
                <a:lnTo>
                  <a:pt x="2022562" y="1312200"/>
                </a:lnTo>
                <a:lnTo>
                  <a:pt x="2034243" y="1267060"/>
                </a:lnTo>
                <a:lnTo>
                  <a:pt x="2043911" y="1221146"/>
                </a:lnTo>
                <a:lnTo>
                  <a:pt x="2051517" y="1174505"/>
                </a:lnTo>
                <a:lnTo>
                  <a:pt x="2057011" y="1127188"/>
                </a:lnTo>
                <a:lnTo>
                  <a:pt x="2060344" y="1079244"/>
                </a:lnTo>
                <a:lnTo>
                  <a:pt x="2061466" y="1030722"/>
                </a:lnTo>
                <a:lnTo>
                  <a:pt x="2060344" y="982201"/>
                </a:lnTo>
                <a:lnTo>
                  <a:pt x="2057011" y="934258"/>
                </a:lnTo>
                <a:lnTo>
                  <a:pt x="2051517" y="886942"/>
                </a:lnTo>
                <a:lnTo>
                  <a:pt x="2043911" y="840302"/>
                </a:lnTo>
                <a:lnTo>
                  <a:pt x="2034243" y="794388"/>
                </a:lnTo>
                <a:lnTo>
                  <a:pt x="2022562" y="749249"/>
                </a:lnTo>
                <a:lnTo>
                  <a:pt x="2008917" y="704935"/>
                </a:lnTo>
                <a:lnTo>
                  <a:pt x="1993359" y="661495"/>
                </a:lnTo>
                <a:lnTo>
                  <a:pt x="1975937" y="618980"/>
                </a:lnTo>
                <a:lnTo>
                  <a:pt x="1956699" y="577438"/>
                </a:lnTo>
                <a:lnTo>
                  <a:pt x="1935696" y="536918"/>
                </a:lnTo>
                <a:lnTo>
                  <a:pt x="1912978" y="497471"/>
                </a:lnTo>
                <a:lnTo>
                  <a:pt x="1888593" y="459146"/>
                </a:lnTo>
                <a:lnTo>
                  <a:pt x="1862591" y="421992"/>
                </a:lnTo>
                <a:lnTo>
                  <a:pt x="1835022" y="386059"/>
                </a:lnTo>
                <a:lnTo>
                  <a:pt x="1805936" y="351396"/>
                </a:lnTo>
                <a:lnTo>
                  <a:pt x="1775380" y="318053"/>
                </a:lnTo>
                <a:lnTo>
                  <a:pt x="1743406" y="286080"/>
                </a:lnTo>
                <a:lnTo>
                  <a:pt x="1710063" y="255525"/>
                </a:lnTo>
                <a:lnTo>
                  <a:pt x="1675400" y="226439"/>
                </a:lnTo>
                <a:lnTo>
                  <a:pt x="1639466" y="198870"/>
                </a:lnTo>
                <a:lnTo>
                  <a:pt x="1602312" y="172869"/>
                </a:lnTo>
                <a:lnTo>
                  <a:pt x="1563986" y="148484"/>
                </a:lnTo>
                <a:lnTo>
                  <a:pt x="1524539" y="125766"/>
                </a:lnTo>
                <a:lnTo>
                  <a:pt x="1484019" y="104764"/>
                </a:lnTo>
                <a:lnTo>
                  <a:pt x="1442476" y="85527"/>
                </a:lnTo>
                <a:lnTo>
                  <a:pt x="1399960" y="68105"/>
                </a:lnTo>
                <a:lnTo>
                  <a:pt x="1356521" y="52547"/>
                </a:lnTo>
                <a:lnTo>
                  <a:pt x="1312206" y="38903"/>
                </a:lnTo>
                <a:lnTo>
                  <a:pt x="1267067" y="27222"/>
                </a:lnTo>
                <a:lnTo>
                  <a:pt x="1221153" y="17554"/>
                </a:lnTo>
                <a:lnTo>
                  <a:pt x="1174513" y="9948"/>
                </a:lnTo>
                <a:lnTo>
                  <a:pt x="1127197" y="4454"/>
                </a:lnTo>
                <a:lnTo>
                  <a:pt x="1079253" y="1121"/>
                </a:lnTo>
                <a:lnTo>
                  <a:pt x="1030733" y="0"/>
                </a:lnTo>
                <a:close/>
              </a:path>
            </a:pathLst>
          </a:custGeom>
          <a:solidFill>
            <a:srgbClr val="E8BD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625683" y="3634129"/>
            <a:ext cx="937728" cy="937728"/>
          </a:xfrm>
          <a:custGeom>
            <a:avLst/>
            <a:gdLst/>
            <a:ahLst/>
            <a:cxnLst/>
            <a:rect l="l" t="t" r="r" b="b"/>
            <a:pathLst>
              <a:path w="2061844" h="2061845">
                <a:moveTo>
                  <a:pt x="1030733" y="0"/>
                </a:moveTo>
                <a:lnTo>
                  <a:pt x="982212" y="1121"/>
                </a:lnTo>
                <a:lnTo>
                  <a:pt x="934269" y="4454"/>
                </a:lnTo>
                <a:lnTo>
                  <a:pt x="886952" y="9948"/>
                </a:lnTo>
                <a:lnTo>
                  <a:pt x="840312" y="17554"/>
                </a:lnTo>
                <a:lnTo>
                  <a:pt x="794398" y="27222"/>
                </a:lnTo>
                <a:lnTo>
                  <a:pt x="749259" y="38903"/>
                </a:lnTo>
                <a:lnTo>
                  <a:pt x="704944" y="52547"/>
                </a:lnTo>
                <a:lnTo>
                  <a:pt x="661505" y="68105"/>
                </a:lnTo>
                <a:lnTo>
                  <a:pt x="618989" y="85527"/>
                </a:lnTo>
                <a:lnTo>
                  <a:pt x="577446" y="104764"/>
                </a:lnTo>
                <a:lnTo>
                  <a:pt x="536926" y="125766"/>
                </a:lnTo>
                <a:lnTo>
                  <a:pt x="497479" y="148484"/>
                </a:lnTo>
                <a:lnTo>
                  <a:pt x="459153" y="172869"/>
                </a:lnTo>
                <a:lnTo>
                  <a:pt x="421999" y="198870"/>
                </a:lnTo>
                <a:lnTo>
                  <a:pt x="386065" y="226439"/>
                </a:lnTo>
                <a:lnTo>
                  <a:pt x="351402" y="255525"/>
                </a:lnTo>
                <a:lnTo>
                  <a:pt x="318059" y="286080"/>
                </a:lnTo>
                <a:lnTo>
                  <a:pt x="286085" y="318053"/>
                </a:lnTo>
                <a:lnTo>
                  <a:pt x="255529" y="351396"/>
                </a:lnTo>
                <a:lnTo>
                  <a:pt x="226443" y="386059"/>
                </a:lnTo>
                <a:lnTo>
                  <a:pt x="198874" y="421992"/>
                </a:lnTo>
                <a:lnTo>
                  <a:pt x="172872" y="459146"/>
                </a:lnTo>
                <a:lnTo>
                  <a:pt x="148487" y="497471"/>
                </a:lnTo>
                <a:lnTo>
                  <a:pt x="125769" y="536918"/>
                </a:lnTo>
                <a:lnTo>
                  <a:pt x="104766" y="577438"/>
                </a:lnTo>
                <a:lnTo>
                  <a:pt x="85529" y="618980"/>
                </a:lnTo>
                <a:lnTo>
                  <a:pt x="68106" y="661495"/>
                </a:lnTo>
                <a:lnTo>
                  <a:pt x="52548" y="704935"/>
                </a:lnTo>
                <a:lnTo>
                  <a:pt x="38903" y="749249"/>
                </a:lnTo>
                <a:lnTo>
                  <a:pt x="27222" y="794388"/>
                </a:lnTo>
                <a:lnTo>
                  <a:pt x="17554" y="840302"/>
                </a:lnTo>
                <a:lnTo>
                  <a:pt x="9948" y="886942"/>
                </a:lnTo>
                <a:lnTo>
                  <a:pt x="4454" y="934258"/>
                </a:lnTo>
                <a:lnTo>
                  <a:pt x="1121" y="982201"/>
                </a:lnTo>
                <a:lnTo>
                  <a:pt x="0" y="1030722"/>
                </a:lnTo>
                <a:lnTo>
                  <a:pt x="1121" y="1079244"/>
                </a:lnTo>
                <a:lnTo>
                  <a:pt x="4454" y="1127188"/>
                </a:lnTo>
                <a:lnTo>
                  <a:pt x="9948" y="1174505"/>
                </a:lnTo>
                <a:lnTo>
                  <a:pt x="17554" y="1221146"/>
                </a:lnTo>
                <a:lnTo>
                  <a:pt x="27222" y="1267060"/>
                </a:lnTo>
                <a:lnTo>
                  <a:pt x="38903" y="1312200"/>
                </a:lnTo>
                <a:lnTo>
                  <a:pt x="52548" y="1356514"/>
                </a:lnTo>
                <a:lnTo>
                  <a:pt x="68106" y="1399954"/>
                </a:lnTo>
                <a:lnTo>
                  <a:pt x="85529" y="1442470"/>
                </a:lnTo>
                <a:lnTo>
                  <a:pt x="104766" y="1484013"/>
                </a:lnTo>
                <a:lnTo>
                  <a:pt x="125769" y="1524533"/>
                </a:lnTo>
                <a:lnTo>
                  <a:pt x="148487" y="1563981"/>
                </a:lnTo>
                <a:lnTo>
                  <a:pt x="172872" y="1602306"/>
                </a:lnTo>
                <a:lnTo>
                  <a:pt x="198874" y="1639460"/>
                </a:lnTo>
                <a:lnTo>
                  <a:pt x="226443" y="1675394"/>
                </a:lnTo>
                <a:lnTo>
                  <a:pt x="255529" y="1710057"/>
                </a:lnTo>
                <a:lnTo>
                  <a:pt x="286085" y="1743400"/>
                </a:lnTo>
                <a:lnTo>
                  <a:pt x="318059" y="1775374"/>
                </a:lnTo>
                <a:lnTo>
                  <a:pt x="351402" y="1805929"/>
                </a:lnTo>
                <a:lnTo>
                  <a:pt x="386065" y="1835015"/>
                </a:lnTo>
                <a:lnTo>
                  <a:pt x="421999" y="1862584"/>
                </a:lnTo>
                <a:lnTo>
                  <a:pt x="459153" y="1888585"/>
                </a:lnTo>
                <a:lnTo>
                  <a:pt x="497479" y="1912970"/>
                </a:lnTo>
                <a:lnTo>
                  <a:pt x="536926" y="1935688"/>
                </a:lnTo>
                <a:lnTo>
                  <a:pt x="577446" y="1956691"/>
                </a:lnTo>
                <a:lnTo>
                  <a:pt x="618989" y="1975928"/>
                </a:lnTo>
                <a:lnTo>
                  <a:pt x="661505" y="1993350"/>
                </a:lnTo>
                <a:lnTo>
                  <a:pt x="704944" y="2008908"/>
                </a:lnTo>
                <a:lnTo>
                  <a:pt x="749259" y="2022552"/>
                </a:lnTo>
                <a:lnTo>
                  <a:pt x="794398" y="2034233"/>
                </a:lnTo>
                <a:lnTo>
                  <a:pt x="840312" y="2043901"/>
                </a:lnTo>
                <a:lnTo>
                  <a:pt x="886952" y="2051507"/>
                </a:lnTo>
                <a:lnTo>
                  <a:pt x="934269" y="2057000"/>
                </a:lnTo>
                <a:lnTo>
                  <a:pt x="982212" y="2060333"/>
                </a:lnTo>
                <a:lnTo>
                  <a:pt x="1030733" y="2061455"/>
                </a:lnTo>
                <a:lnTo>
                  <a:pt x="1079253" y="2060333"/>
                </a:lnTo>
                <a:lnTo>
                  <a:pt x="1127197" y="2057000"/>
                </a:lnTo>
                <a:lnTo>
                  <a:pt x="1174513" y="2051507"/>
                </a:lnTo>
                <a:lnTo>
                  <a:pt x="1221153" y="2043901"/>
                </a:lnTo>
                <a:lnTo>
                  <a:pt x="1267067" y="2034233"/>
                </a:lnTo>
                <a:lnTo>
                  <a:pt x="1312206" y="2022552"/>
                </a:lnTo>
                <a:lnTo>
                  <a:pt x="1356521" y="2008908"/>
                </a:lnTo>
                <a:lnTo>
                  <a:pt x="1399960" y="1993350"/>
                </a:lnTo>
                <a:lnTo>
                  <a:pt x="1442476" y="1975928"/>
                </a:lnTo>
                <a:lnTo>
                  <a:pt x="1484019" y="1956691"/>
                </a:lnTo>
                <a:lnTo>
                  <a:pt x="1524539" y="1935688"/>
                </a:lnTo>
                <a:lnTo>
                  <a:pt x="1563986" y="1912970"/>
                </a:lnTo>
                <a:lnTo>
                  <a:pt x="1602312" y="1888585"/>
                </a:lnTo>
                <a:lnTo>
                  <a:pt x="1639466" y="1862584"/>
                </a:lnTo>
                <a:lnTo>
                  <a:pt x="1675400" y="1835015"/>
                </a:lnTo>
                <a:lnTo>
                  <a:pt x="1710063" y="1805929"/>
                </a:lnTo>
                <a:lnTo>
                  <a:pt x="1743406" y="1775374"/>
                </a:lnTo>
                <a:lnTo>
                  <a:pt x="1775380" y="1743400"/>
                </a:lnTo>
                <a:lnTo>
                  <a:pt x="1805936" y="1710057"/>
                </a:lnTo>
                <a:lnTo>
                  <a:pt x="1835022" y="1675394"/>
                </a:lnTo>
                <a:lnTo>
                  <a:pt x="1862591" y="1639460"/>
                </a:lnTo>
                <a:lnTo>
                  <a:pt x="1888593" y="1602306"/>
                </a:lnTo>
                <a:lnTo>
                  <a:pt x="1912978" y="1563981"/>
                </a:lnTo>
                <a:lnTo>
                  <a:pt x="1935696" y="1524533"/>
                </a:lnTo>
                <a:lnTo>
                  <a:pt x="1956699" y="1484013"/>
                </a:lnTo>
                <a:lnTo>
                  <a:pt x="1975937" y="1442470"/>
                </a:lnTo>
                <a:lnTo>
                  <a:pt x="1993359" y="1399954"/>
                </a:lnTo>
                <a:lnTo>
                  <a:pt x="2008917" y="1356514"/>
                </a:lnTo>
                <a:lnTo>
                  <a:pt x="2022562" y="1312200"/>
                </a:lnTo>
                <a:lnTo>
                  <a:pt x="2034243" y="1267060"/>
                </a:lnTo>
                <a:lnTo>
                  <a:pt x="2043911" y="1221146"/>
                </a:lnTo>
                <a:lnTo>
                  <a:pt x="2051517" y="1174505"/>
                </a:lnTo>
                <a:lnTo>
                  <a:pt x="2057011" y="1127188"/>
                </a:lnTo>
                <a:lnTo>
                  <a:pt x="2060344" y="1079244"/>
                </a:lnTo>
                <a:lnTo>
                  <a:pt x="2061466" y="1030722"/>
                </a:lnTo>
                <a:lnTo>
                  <a:pt x="2060344" y="982201"/>
                </a:lnTo>
                <a:lnTo>
                  <a:pt x="2057011" y="934258"/>
                </a:lnTo>
                <a:lnTo>
                  <a:pt x="2051517" y="886942"/>
                </a:lnTo>
                <a:lnTo>
                  <a:pt x="2043911" y="840302"/>
                </a:lnTo>
                <a:lnTo>
                  <a:pt x="2034243" y="794388"/>
                </a:lnTo>
                <a:lnTo>
                  <a:pt x="2022562" y="749249"/>
                </a:lnTo>
                <a:lnTo>
                  <a:pt x="2008917" y="704935"/>
                </a:lnTo>
                <a:lnTo>
                  <a:pt x="1993359" y="661495"/>
                </a:lnTo>
                <a:lnTo>
                  <a:pt x="1975937" y="618980"/>
                </a:lnTo>
                <a:lnTo>
                  <a:pt x="1956699" y="577438"/>
                </a:lnTo>
                <a:lnTo>
                  <a:pt x="1935696" y="536918"/>
                </a:lnTo>
                <a:lnTo>
                  <a:pt x="1912978" y="497471"/>
                </a:lnTo>
                <a:lnTo>
                  <a:pt x="1888593" y="459146"/>
                </a:lnTo>
                <a:lnTo>
                  <a:pt x="1862591" y="421992"/>
                </a:lnTo>
                <a:lnTo>
                  <a:pt x="1835022" y="386059"/>
                </a:lnTo>
                <a:lnTo>
                  <a:pt x="1805936" y="351396"/>
                </a:lnTo>
                <a:lnTo>
                  <a:pt x="1775380" y="318053"/>
                </a:lnTo>
                <a:lnTo>
                  <a:pt x="1743406" y="286080"/>
                </a:lnTo>
                <a:lnTo>
                  <a:pt x="1710063" y="255525"/>
                </a:lnTo>
                <a:lnTo>
                  <a:pt x="1675400" y="226439"/>
                </a:lnTo>
                <a:lnTo>
                  <a:pt x="1639466" y="198870"/>
                </a:lnTo>
                <a:lnTo>
                  <a:pt x="1602312" y="172869"/>
                </a:lnTo>
                <a:lnTo>
                  <a:pt x="1563986" y="148484"/>
                </a:lnTo>
                <a:lnTo>
                  <a:pt x="1524539" y="125766"/>
                </a:lnTo>
                <a:lnTo>
                  <a:pt x="1484019" y="104764"/>
                </a:lnTo>
                <a:lnTo>
                  <a:pt x="1442476" y="85527"/>
                </a:lnTo>
                <a:lnTo>
                  <a:pt x="1399960" y="68105"/>
                </a:lnTo>
                <a:lnTo>
                  <a:pt x="1356521" y="52547"/>
                </a:lnTo>
                <a:lnTo>
                  <a:pt x="1312206" y="38903"/>
                </a:lnTo>
                <a:lnTo>
                  <a:pt x="1267067" y="27222"/>
                </a:lnTo>
                <a:lnTo>
                  <a:pt x="1221153" y="17554"/>
                </a:lnTo>
                <a:lnTo>
                  <a:pt x="1174513" y="9948"/>
                </a:lnTo>
                <a:lnTo>
                  <a:pt x="1127197" y="4454"/>
                </a:lnTo>
                <a:lnTo>
                  <a:pt x="1079253" y="1121"/>
                </a:lnTo>
                <a:lnTo>
                  <a:pt x="1030733" y="0"/>
                </a:lnTo>
                <a:close/>
              </a:path>
            </a:pathLst>
          </a:custGeom>
          <a:solidFill>
            <a:srgbClr val="E8BD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634666" y="2276911"/>
            <a:ext cx="937728" cy="937728"/>
          </a:xfrm>
          <a:custGeom>
            <a:avLst/>
            <a:gdLst/>
            <a:ahLst/>
            <a:cxnLst/>
            <a:rect l="l" t="t" r="r" b="b"/>
            <a:pathLst>
              <a:path w="2061844" h="2061845">
                <a:moveTo>
                  <a:pt x="1030733" y="0"/>
                </a:moveTo>
                <a:lnTo>
                  <a:pt x="982212" y="1121"/>
                </a:lnTo>
                <a:lnTo>
                  <a:pt x="934269" y="4454"/>
                </a:lnTo>
                <a:lnTo>
                  <a:pt x="886952" y="9948"/>
                </a:lnTo>
                <a:lnTo>
                  <a:pt x="840312" y="17554"/>
                </a:lnTo>
                <a:lnTo>
                  <a:pt x="794398" y="27222"/>
                </a:lnTo>
                <a:lnTo>
                  <a:pt x="749259" y="38903"/>
                </a:lnTo>
                <a:lnTo>
                  <a:pt x="704944" y="52547"/>
                </a:lnTo>
                <a:lnTo>
                  <a:pt x="661505" y="68105"/>
                </a:lnTo>
                <a:lnTo>
                  <a:pt x="618989" y="85527"/>
                </a:lnTo>
                <a:lnTo>
                  <a:pt x="577446" y="104764"/>
                </a:lnTo>
                <a:lnTo>
                  <a:pt x="536926" y="125766"/>
                </a:lnTo>
                <a:lnTo>
                  <a:pt x="497479" y="148484"/>
                </a:lnTo>
                <a:lnTo>
                  <a:pt x="459153" y="172869"/>
                </a:lnTo>
                <a:lnTo>
                  <a:pt x="421999" y="198870"/>
                </a:lnTo>
                <a:lnTo>
                  <a:pt x="386065" y="226439"/>
                </a:lnTo>
                <a:lnTo>
                  <a:pt x="351402" y="255525"/>
                </a:lnTo>
                <a:lnTo>
                  <a:pt x="318059" y="286080"/>
                </a:lnTo>
                <a:lnTo>
                  <a:pt x="286085" y="318053"/>
                </a:lnTo>
                <a:lnTo>
                  <a:pt x="255529" y="351396"/>
                </a:lnTo>
                <a:lnTo>
                  <a:pt x="226443" y="386059"/>
                </a:lnTo>
                <a:lnTo>
                  <a:pt x="198874" y="421992"/>
                </a:lnTo>
                <a:lnTo>
                  <a:pt x="172872" y="459146"/>
                </a:lnTo>
                <a:lnTo>
                  <a:pt x="148487" y="497471"/>
                </a:lnTo>
                <a:lnTo>
                  <a:pt x="125769" y="536918"/>
                </a:lnTo>
                <a:lnTo>
                  <a:pt x="104766" y="577438"/>
                </a:lnTo>
                <a:lnTo>
                  <a:pt x="85529" y="618980"/>
                </a:lnTo>
                <a:lnTo>
                  <a:pt x="68106" y="661495"/>
                </a:lnTo>
                <a:lnTo>
                  <a:pt x="52548" y="704935"/>
                </a:lnTo>
                <a:lnTo>
                  <a:pt x="38903" y="749249"/>
                </a:lnTo>
                <a:lnTo>
                  <a:pt x="27222" y="794388"/>
                </a:lnTo>
                <a:lnTo>
                  <a:pt x="17554" y="840302"/>
                </a:lnTo>
                <a:lnTo>
                  <a:pt x="9948" y="886942"/>
                </a:lnTo>
                <a:lnTo>
                  <a:pt x="4454" y="934258"/>
                </a:lnTo>
                <a:lnTo>
                  <a:pt x="1121" y="982201"/>
                </a:lnTo>
                <a:lnTo>
                  <a:pt x="0" y="1030722"/>
                </a:lnTo>
                <a:lnTo>
                  <a:pt x="1121" y="1079244"/>
                </a:lnTo>
                <a:lnTo>
                  <a:pt x="4454" y="1127188"/>
                </a:lnTo>
                <a:lnTo>
                  <a:pt x="9948" y="1174505"/>
                </a:lnTo>
                <a:lnTo>
                  <a:pt x="17554" y="1221146"/>
                </a:lnTo>
                <a:lnTo>
                  <a:pt x="27222" y="1267060"/>
                </a:lnTo>
                <a:lnTo>
                  <a:pt x="38903" y="1312200"/>
                </a:lnTo>
                <a:lnTo>
                  <a:pt x="52548" y="1356514"/>
                </a:lnTo>
                <a:lnTo>
                  <a:pt x="68106" y="1399954"/>
                </a:lnTo>
                <a:lnTo>
                  <a:pt x="85529" y="1442470"/>
                </a:lnTo>
                <a:lnTo>
                  <a:pt x="104766" y="1484013"/>
                </a:lnTo>
                <a:lnTo>
                  <a:pt x="125769" y="1524533"/>
                </a:lnTo>
                <a:lnTo>
                  <a:pt x="148487" y="1563981"/>
                </a:lnTo>
                <a:lnTo>
                  <a:pt x="172872" y="1602306"/>
                </a:lnTo>
                <a:lnTo>
                  <a:pt x="198874" y="1639460"/>
                </a:lnTo>
                <a:lnTo>
                  <a:pt x="226443" y="1675394"/>
                </a:lnTo>
                <a:lnTo>
                  <a:pt x="255529" y="1710057"/>
                </a:lnTo>
                <a:lnTo>
                  <a:pt x="286085" y="1743400"/>
                </a:lnTo>
                <a:lnTo>
                  <a:pt x="318059" y="1775374"/>
                </a:lnTo>
                <a:lnTo>
                  <a:pt x="351402" y="1805929"/>
                </a:lnTo>
                <a:lnTo>
                  <a:pt x="386065" y="1835015"/>
                </a:lnTo>
                <a:lnTo>
                  <a:pt x="421999" y="1862584"/>
                </a:lnTo>
                <a:lnTo>
                  <a:pt x="459153" y="1888585"/>
                </a:lnTo>
                <a:lnTo>
                  <a:pt x="497479" y="1912970"/>
                </a:lnTo>
                <a:lnTo>
                  <a:pt x="536926" y="1935688"/>
                </a:lnTo>
                <a:lnTo>
                  <a:pt x="577446" y="1956691"/>
                </a:lnTo>
                <a:lnTo>
                  <a:pt x="618989" y="1975928"/>
                </a:lnTo>
                <a:lnTo>
                  <a:pt x="661505" y="1993350"/>
                </a:lnTo>
                <a:lnTo>
                  <a:pt x="704944" y="2008908"/>
                </a:lnTo>
                <a:lnTo>
                  <a:pt x="749259" y="2022552"/>
                </a:lnTo>
                <a:lnTo>
                  <a:pt x="794398" y="2034233"/>
                </a:lnTo>
                <a:lnTo>
                  <a:pt x="840312" y="2043901"/>
                </a:lnTo>
                <a:lnTo>
                  <a:pt x="886952" y="2051507"/>
                </a:lnTo>
                <a:lnTo>
                  <a:pt x="934269" y="2057000"/>
                </a:lnTo>
                <a:lnTo>
                  <a:pt x="982212" y="2060333"/>
                </a:lnTo>
                <a:lnTo>
                  <a:pt x="1030733" y="2061455"/>
                </a:lnTo>
                <a:lnTo>
                  <a:pt x="1079253" y="2060333"/>
                </a:lnTo>
                <a:lnTo>
                  <a:pt x="1127197" y="2057000"/>
                </a:lnTo>
                <a:lnTo>
                  <a:pt x="1174513" y="2051507"/>
                </a:lnTo>
                <a:lnTo>
                  <a:pt x="1221153" y="2043901"/>
                </a:lnTo>
                <a:lnTo>
                  <a:pt x="1267067" y="2034233"/>
                </a:lnTo>
                <a:lnTo>
                  <a:pt x="1312206" y="2022552"/>
                </a:lnTo>
                <a:lnTo>
                  <a:pt x="1356521" y="2008908"/>
                </a:lnTo>
                <a:lnTo>
                  <a:pt x="1399960" y="1993350"/>
                </a:lnTo>
                <a:lnTo>
                  <a:pt x="1442476" y="1975928"/>
                </a:lnTo>
                <a:lnTo>
                  <a:pt x="1484019" y="1956691"/>
                </a:lnTo>
                <a:lnTo>
                  <a:pt x="1524539" y="1935688"/>
                </a:lnTo>
                <a:lnTo>
                  <a:pt x="1563986" y="1912970"/>
                </a:lnTo>
                <a:lnTo>
                  <a:pt x="1602312" y="1888585"/>
                </a:lnTo>
                <a:lnTo>
                  <a:pt x="1639466" y="1862584"/>
                </a:lnTo>
                <a:lnTo>
                  <a:pt x="1675400" y="1835015"/>
                </a:lnTo>
                <a:lnTo>
                  <a:pt x="1710063" y="1805929"/>
                </a:lnTo>
                <a:lnTo>
                  <a:pt x="1743406" y="1775374"/>
                </a:lnTo>
                <a:lnTo>
                  <a:pt x="1775380" y="1743400"/>
                </a:lnTo>
                <a:lnTo>
                  <a:pt x="1805936" y="1710057"/>
                </a:lnTo>
                <a:lnTo>
                  <a:pt x="1835022" y="1675394"/>
                </a:lnTo>
                <a:lnTo>
                  <a:pt x="1862591" y="1639460"/>
                </a:lnTo>
                <a:lnTo>
                  <a:pt x="1888593" y="1602306"/>
                </a:lnTo>
                <a:lnTo>
                  <a:pt x="1912978" y="1563981"/>
                </a:lnTo>
                <a:lnTo>
                  <a:pt x="1935696" y="1524533"/>
                </a:lnTo>
                <a:lnTo>
                  <a:pt x="1956699" y="1484013"/>
                </a:lnTo>
                <a:lnTo>
                  <a:pt x="1975937" y="1442470"/>
                </a:lnTo>
                <a:lnTo>
                  <a:pt x="1993359" y="1399954"/>
                </a:lnTo>
                <a:lnTo>
                  <a:pt x="2008917" y="1356514"/>
                </a:lnTo>
                <a:lnTo>
                  <a:pt x="2022562" y="1312200"/>
                </a:lnTo>
                <a:lnTo>
                  <a:pt x="2034243" y="1267060"/>
                </a:lnTo>
                <a:lnTo>
                  <a:pt x="2043911" y="1221146"/>
                </a:lnTo>
                <a:lnTo>
                  <a:pt x="2051517" y="1174505"/>
                </a:lnTo>
                <a:lnTo>
                  <a:pt x="2057011" y="1127188"/>
                </a:lnTo>
                <a:lnTo>
                  <a:pt x="2060344" y="1079244"/>
                </a:lnTo>
                <a:lnTo>
                  <a:pt x="2061466" y="1030722"/>
                </a:lnTo>
                <a:lnTo>
                  <a:pt x="2060344" y="982201"/>
                </a:lnTo>
                <a:lnTo>
                  <a:pt x="2057011" y="934258"/>
                </a:lnTo>
                <a:lnTo>
                  <a:pt x="2051517" y="886942"/>
                </a:lnTo>
                <a:lnTo>
                  <a:pt x="2043911" y="840302"/>
                </a:lnTo>
                <a:lnTo>
                  <a:pt x="2034243" y="794388"/>
                </a:lnTo>
                <a:lnTo>
                  <a:pt x="2022562" y="749249"/>
                </a:lnTo>
                <a:lnTo>
                  <a:pt x="2008917" y="704935"/>
                </a:lnTo>
                <a:lnTo>
                  <a:pt x="1993359" y="661495"/>
                </a:lnTo>
                <a:lnTo>
                  <a:pt x="1975937" y="618980"/>
                </a:lnTo>
                <a:lnTo>
                  <a:pt x="1956699" y="577438"/>
                </a:lnTo>
                <a:lnTo>
                  <a:pt x="1935696" y="536918"/>
                </a:lnTo>
                <a:lnTo>
                  <a:pt x="1912978" y="497471"/>
                </a:lnTo>
                <a:lnTo>
                  <a:pt x="1888593" y="459146"/>
                </a:lnTo>
                <a:lnTo>
                  <a:pt x="1862591" y="421992"/>
                </a:lnTo>
                <a:lnTo>
                  <a:pt x="1835022" y="386059"/>
                </a:lnTo>
                <a:lnTo>
                  <a:pt x="1805936" y="351396"/>
                </a:lnTo>
                <a:lnTo>
                  <a:pt x="1775380" y="318053"/>
                </a:lnTo>
                <a:lnTo>
                  <a:pt x="1743406" y="286080"/>
                </a:lnTo>
                <a:lnTo>
                  <a:pt x="1710063" y="255525"/>
                </a:lnTo>
                <a:lnTo>
                  <a:pt x="1675400" y="226439"/>
                </a:lnTo>
                <a:lnTo>
                  <a:pt x="1639466" y="198870"/>
                </a:lnTo>
                <a:lnTo>
                  <a:pt x="1602312" y="172869"/>
                </a:lnTo>
                <a:lnTo>
                  <a:pt x="1563986" y="148484"/>
                </a:lnTo>
                <a:lnTo>
                  <a:pt x="1524539" y="125766"/>
                </a:lnTo>
                <a:lnTo>
                  <a:pt x="1484019" y="104764"/>
                </a:lnTo>
                <a:lnTo>
                  <a:pt x="1442476" y="85527"/>
                </a:lnTo>
                <a:lnTo>
                  <a:pt x="1399960" y="68105"/>
                </a:lnTo>
                <a:lnTo>
                  <a:pt x="1356521" y="52547"/>
                </a:lnTo>
                <a:lnTo>
                  <a:pt x="1312206" y="38903"/>
                </a:lnTo>
                <a:lnTo>
                  <a:pt x="1267067" y="27222"/>
                </a:lnTo>
                <a:lnTo>
                  <a:pt x="1221153" y="17554"/>
                </a:lnTo>
                <a:lnTo>
                  <a:pt x="1174513" y="9948"/>
                </a:lnTo>
                <a:lnTo>
                  <a:pt x="1127197" y="4454"/>
                </a:lnTo>
                <a:lnTo>
                  <a:pt x="1079253" y="1121"/>
                </a:lnTo>
                <a:lnTo>
                  <a:pt x="1030733" y="0"/>
                </a:lnTo>
                <a:close/>
              </a:path>
            </a:pathLst>
          </a:custGeom>
          <a:solidFill>
            <a:srgbClr val="E8BDB5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xfrm>
            <a:off x="3593240" y="2481505"/>
            <a:ext cx="4793565" cy="1758697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pc="-5" dirty="0"/>
              <a:t>Faux.</a:t>
            </a:r>
          </a:p>
          <a:p>
            <a:pPr marL="5776" marR="2310">
              <a:lnSpc>
                <a:spcPct val="117000"/>
              </a:lnSpc>
              <a:spcBef>
                <a:spcPts val="1264"/>
              </a:spcBef>
            </a:pPr>
            <a:r>
              <a:rPr lang="fr-CA" sz="1200" spc="-16" dirty="0">
                <a:latin typeface="Manrope"/>
                <a:cs typeface="Manrope"/>
              </a:rPr>
              <a:t>Plusieurs mythes et préjugés proviennent d’une compréhension </a:t>
            </a:r>
            <a:br>
              <a:rPr lang="fr-CA" sz="1200" spc="-16" dirty="0">
                <a:latin typeface="Manrope"/>
                <a:cs typeface="Manrope"/>
              </a:rPr>
            </a:br>
            <a:r>
              <a:rPr lang="fr-CA" sz="1200" spc="-16" dirty="0">
                <a:latin typeface="Manrope"/>
                <a:cs typeface="Manrope"/>
              </a:rPr>
              <a:t>très alarmiste des effets du vieillissement sur les fonctions cognitives du cerveau. Comme les autres organes du corps humain, le cerveau </a:t>
            </a:r>
            <a:br>
              <a:rPr lang="fr-CA" sz="1200" spc="-16" dirty="0">
                <a:latin typeface="Manrope"/>
                <a:cs typeface="Manrope"/>
              </a:rPr>
            </a:br>
            <a:r>
              <a:rPr lang="fr-CA" sz="1200" spc="-16" dirty="0">
                <a:latin typeface="Manrope"/>
                <a:cs typeface="Manrope"/>
              </a:rPr>
              <a:t>se modifie avec l’âge, mais les personnes aînées demeurent capables d’apprendre.</a:t>
            </a: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D8E1AC11-B484-92CF-621E-9D50F175D68D}"/>
              </a:ext>
            </a:extLst>
          </p:cNvPr>
          <p:cNvSpPr txBox="1"/>
          <p:nvPr/>
        </p:nvSpPr>
        <p:spPr>
          <a:xfrm>
            <a:off x="700273" y="600471"/>
            <a:ext cx="1037854" cy="204052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>
              <a:spcBef>
                <a:spcPts val="64"/>
              </a:spcBef>
            </a:pPr>
            <a:r>
              <a:rPr sz="1273" spc="-16" dirty="0">
                <a:latin typeface="Manrope Medium"/>
                <a:cs typeface="Manrope Medium"/>
              </a:rPr>
              <a:t>Affirmation</a:t>
            </a:r>
            <a:r>
              <a:rPr sz="1273" spc="-34" dirty="0">
                <a:latin typeface="Manrope Medium"/>
                <a:cs typeface="Manrope Medium"/>
              </a:rPr>
              <a:t> </a:t>
            </a:r>
            <a:r>
              <a:rPr lang="fr-CA" sz="1273" spc="-23" dirty="0">
                <a:latin typeface="Manrope Medium"/>
                <a:cs typeface="Manrope Medium"/>
              </a:rPr>
              <a:t>5</a:t>
            </a:r>
            <a:endParaRPr sz="1273" dirty="0">
              <a:latin typeface="Manrope Medium"/>
              <a:cs typeface="Manrope Medium"/>
            </a:endParaRPr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47D7F07F-6607-F4EA-4513-F917A9B10640}"/>
              </a:ext>
            </a:extLst>
          </p:cNvPr>
          <p:cNvSpPr/>
          <p:nvPr/>
        </p:nvSpPr>
        <p:spPr>
          <a:xfrm>
            <a:off x="578923" y="578603"/>
            <a:ext cx="1173677" cy="247789"/>
          </a:xfrm>
          <a:custGeom>
            <a:avLst/>
            <a:gdLst/>
            <a:ahLst/>
            <a:cxnLst/>
            <a:rect l="l" t="t" r="r" b="b"/>
            <a:pathLst>
              <a:path w="2585720" h="544830">
                <a:moveTo>
                  <a:pt x="272159" y="0"/>
                </a:moveTo>
                <a:lnTo>
                  <a:pt x="223238" y="4384"/>
                </a:lnTo>
                <a:lnTo>
                  <a:pt x="177194" y="17026"/>
                </a:lnTo>
                <a:lnTo>
                  <a:pt x="134795" y="37157"/>
                </a:lnTo>
                <a:lnTo>
                  <a:pt x="96810" y="64008"/>
                </a:lnTo>
                <a:lnTo>
                  <a:pt x="64008" y="96810"/>
                </a:lnTo>
                <a:lnTo>
                  <a:pt x="37157" y="134795"/>
                </a:lnTo>
                <a:lnTo>
                  <a:pt x="17026" y="177194"/>
                </a:lnTo>
                <a:lnTo>
                  <a:pt x="4384" y="223238"/>
                </a:lnTo>
                <a:lnTo>
                  <a:pt x="0" y="272159"/>
                </a:lnTo>
                <a:lnTo>
                  <a:pt x="4384" y="321080"/>
                </a:lnTo>
                <a:lnTo>
                  <a:pt x="17026" y="367124"/>
                </a:lnTo>
                <a:lnTo>
                  <a:pt x="37157" y="409523"/>
                </a:lnTo>
                <a:lnTo>
                  <a:pt x="64008" y="447508"/>
                </a:lnTo>
                <a:lnTo>
                  <a:pt x="96810" y="480310"/>
                </a:lnTo>
                <a:lnTo>
                  <a:pt x="134795" y="507160"/>
                </a:lnTo>
                <a:lnTo>
                  <a:pt x="177194" y="527291"/>
                </a:lnTo>
                <a:lnTo>
                  <a:pt x="223238" y="539933"/>
                </a:lnTo>
                <a:lnTo>
                  <a:pt x="272159" y="544318"/>
                </a:lnTo>
                <a:lnTo>
                  <a:pt x="2313364" y="544318"/>
                </a:lnTo>
                <a:lnTo>
                  <a:pt x="2362285" y="539933"/>
                </a:lnTo>
                <a:lnTo>
                  <a:pt x="2408329" y="527291"/>
                </a:lnTo>
                <a:lnTo>
                  <a:pt x="2450728" y="507160"/>
                </a:lnTo>
                <a:lnTo>
                  <a:pt x="2488712" y="480310"/>
                </a:lnTo>
                <a:lnTo>
                  <a:pt x="2521514" y="447508"/>
                </a:lnTo>
                <a:lnTo>
                  <a:pt x="2548365" y="409523"/>
                </a:lnTo>
                <a:lnTo>
                  <a:pt x="2568496" y="367124"/>
                </a:lnTo>
                <a:lnTo>
                  <a:pt x="2581138" y="321080"/>
                </a:lnTo>
                <a:lnTo>
                  <a:pt x="2585523" y="272159"/>
                </a:lnTo>
                <a:lnTo>
                  <a:pt x="2581138" y="223238"/>
                </a:lnTo>
                <a:lnTo>
                  <a:pt x="2568496" y="177194"/>
                </a:lnTo>
                <a:lnTo>
                  <a:pt x="2548365" y="134795"/>
                </a:lnTo>
                <a:lnTo>
                  <a:pt x="2521514" y="96810"/>
                </a:lnTo>
                <a:lnTo>
                  <a:pt x="2488712" y="64008"/>
                </a:lnTo>
                <a:lnTo>
                  <a:pt x="2450728" y="37157"/>
                </a:lnTo>
                <a:lnTo>
                  <a:pt x="2408329" y="17026"/>
                </a:lnTo>
                <a:lnTo>
                  <a:pt x="2362285" y="4384"/>
                </a:lnTo>
                <a:lnTo>
                  <a:pt x="2313364" y="0"/>
                </a:lnTo>
                <a:lnTo>
                  <a:pt x="272159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F729ECBD-4C94-C54F-BD13-B0F53B6CC99D}"/>
              </a:ext>
            </a:extLst>
          </p:cNvPr>
          <p:cNvSpPr txBox="1"/>
          <p:nvPr/>
        </p:nvSpPr>
        <p:spPr>
          <a:xfrm>
            <a:off x="3592957" y="445678"/>
            <a:ext cx="4972120" cy="1413189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>
              <a:lnSpc>
                <a:spcPts val="3375"/>
              </a:lnSpc>
              <a:spcBef>
                <a:spcPts val="55"/>
              </a:spcBef>
            </a:pPr>
            <a:r>
              <a:rPr lang="fr-CA" sz="3370" dirty="0">
                <a:latin typeface="Manrope Medium" pitchFamily="2" charset="0"/>
              </a:rPr>
              <a:t>Les personnes aînées</a:t>
            </a:r>
            <a:br>
              <a:rPr lang="fr-CA" sz="3370" dirty="0">
                <a:latin typeface="Manrope Medium" pitchFamily="2" charset="0"/>
              </a:rPr>
            </a:br>
            <a:r>
              <a:rPr lang="fr-CA" sz="3370" dirty="0">
                <a:latin typeface="Manrope Medium"/>
                <a:cs typeface="Manrope Medium"/>
              </a:rPr>
              <a:t>ont</a:t>
            </a:r>
            <a:r>
              <a:rPr lang="fr-CA" sz="3370" spc="-125" dirty="0">
                <a:latin typeface="Manrope Medium"/>
                <a:cs typeface="Manrope Medium"/>
              </a:rPr>
              <a:t> </a:t>
            </a:r>
            <a:r>
              <a:rPr lang="fr-CA" sz="3370" spc="-27" dirty="0">
                <a:latin typeface="Manrope Medium"/>
                <a:cs typeface="Manrope Medium"/>
              </a:rPr>
              <a:t>plus</a:t>
            </a:r>
            <a:r>
              <a:rPr lang="fr-CA" sz="3370" spc="-123" dirty="0">
                <a:latin typeface="Manrope Medium"/>
                <a:cs typeface="Manrope Medium"/>
              </a:rPr>
              <a:t> </a:t>
            </a:r>
            <a:r>
              <a:rPr lang="fr-CA" sz="3370" dirty="0">
                <a:latin typeface="Manrope Medium"/>
                <a:cs typeface="Manrope Medium"/>
              </a:rPr>
              <a:t>de</a:t>
            </a:r>
            <a:r>
              <a:rPr lang="fr-CA" sz="3370" spc="-123" dirty="0">
                <a:latin typeface="Manrope Medium"/>
                <a:cs typeface="Manrope Medium"/>
              </a:rPr>
              <a:t> </a:t>
            </a:r>
            <a:r>
              <a:rPr lang="fr-CA" sz="3370" spc="-93" dirty="0">
                <a:latin typeface="Manrope Medium"/>
                <a:cs typeface="Manrope Medium"/>
              </a:rPr>
              <a:t>difficulté </a:t>
            </a:r>
            <a:br>
              <a:rPr lang="fr-CA" sz="3370" spc="-93" dirty="0">
                <a:latin typeface="Manrope Medium"/>
                <a:cs typeface="Manrope Medium"/>
              </a:rPr>
            </a:br>
            <a:r>
              <a:rPr lang="fr-CA" sz="3370" dirty="0">
                <a:latin typeface="Manrope Medium"/>
                <a:cs typeface="Manrope Medium"/>
              </a:rPr>
              <a:t>à </a:t>
            </a:r>
            <a:r>
              <a:rPr lang="fr-CA" sz="3370" spc="-18" dirty="0">
                <a:latin typeface="Manrope Medium"/>
                <a:cs typeface="Manrope Medium"/>
              </a:rPr>
              <a:t>apprendre</a:t>
            </a:r>
            <a:endParaRPr lang="fr-CA" sz="3370" dirty="0">
              <a:latin typeface="Manrope Medium"/>
              <a:cs typeface="Manrope Medium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B4975FBC-6A7E-8198-4EAE-42A9E07FF0DF}"/>
              </a:ext>
            </a:extLst>
          </p:cNvPr>
          <p:cNvSpPr txBox="1"/>
          <p:nvPr/>
        </p:nvSpPr>
        <p:spPr>
          <a:xfrm>
            <a:off x="700273" y="600471"/>
            <a:ext cx="1037854" cy="204052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>
              <a:spcBef>
                <a:spcPts val="64"/>
              </a:spcBef>
            </a:pPr>
            <a:r>
              <a:rPr sz="1273" spc="-16" dirty="0">
                <a:latin typeface="Manrope Medium"/>
                <a:cs typeface="Manrope Medium"/>
              </a:rPr>
              <a:t>Affirmation</a:t>
            </a:r>
            <a:r>
              <a:rPr sz="1273" spc="-34" dirty="0">
                <a:latin typeface="Manrope Medium"/>
                <a:cs typeface="Manrope Medium"/>
              </a:rPr>
              <a:t> </a:t>
            </a:r>
            <a:r>
              <a:rPr lang="fr-CA" sz="1273" spc="-23" dirty="0">
                <a:latin typeface="Manrope Medium"/>
                <a:cs typeface="Manrope Medium"/>
              </a:rPr>
              <a:t>6</a:t>
            </a:r>
            <a:endParaRPr sz="1273" dirty="0">
              <a:latin typeface="Manrope Medium"/>
              <a:cs typeface="Manrope Medium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72D3F134-8939-D7E5-A742-193DFB6D517B}"/>
              </a:ext>
            </a:extLst>
          </p:cNvPr>
          <p:cNvSpPr/>
          <p:nvPr/>
        </p:nvSpPr>
        <p:spPr>
          <a:xfrm>
            <a:off x="578923" y="578603"/>
            <a:ext cx="1173677" cy="247789"/>
          </a:xfrm>
          <a:custGeom>
            <a:avLst/>
            <a:gdLst/>
            <a:ahLst/>
            <a:cxnLst/>
            <a:rect l="l" t="t" r="r" b="b"/>
            <a:pathLst>
              <a:path w="2585720" h="544830">
                <a:moveTo>
                  <a:pt x="272159" y="0"/>
                </a:moveTo>
                <a:lnTo>
                  <a:pt x="223238" y="4384"/>
                </a:lnTo>
                <a:lnTo>
                  <a:pt x="177194" y="17026"/>
                </a:lnTo>
                <a:lnTo>
                  <a:pt x="134795" y="37157"/>
                </a:lnTo>
                <a:lnTo>
                  <a:pt x="96810" y="64008"/>
                </a:lnTo>
                <a:lnTo>
                  <a:pt x="64008" y="96810"/>
                </a:lnTo>
                <a:lnTo>
                  <a:pt x="37157" y="134795"/>
                </a:lnTo>
                <a:lnTo>
                  <a:pt x="17026" y="177194"/>
                </a:lnTo>
                <a:lnTo>
                  <a:pt x="4384" y="223238"/>
                </a:lnTo>
                <a:lnTo>
                  <a:pt x="0" y="272159"/>
                </a:lnTo>
                <a:lnTo>
                  <a:pt x="4384" y="321080"/>
                </a:lnTo>
                <a:lnTo>
                  <a:pt x="17026" y="367124"/>
                </a:lnTo>
                <a:lnTo>
                  <a:pt x="37157" y="409523"/>
                </a:lnTo>
                <a:lnTo>
                  <a:pt x="64008" y="447508"/>
                </a:lnTo>
                <a:lnTo>
                  <a:pt x="96810" y="480310"/>
                </a:lnTo>
                <a:lnTo>
                  <a:pt x="134795" y="507160"/>
                </a:lnTo>
                <a:lnTo>
                  <a:pt x="177194" y="527291"/>
                </a:lnTo>
                <a:lnTo>
                  <a:pt x="223238" y="539933"/>
                </a:lnTo>
                <a:lnTo>
                  <a:pt x="272159" y="544318"/>
                </a:lnTo>
                <a:lnTo>
                  <a:pt x="2313364" y="544318"/>
                </a:lnTo>
                <a:lnTo>
                  <a:pt x="2362285" y="539933"/>
                </a:lnTo>
                <a:lnTo>
                  <a:pt x="2408329" y="527291"/>
                </a:lnTo>
                <a:lnTo>
                  <a:pt x="2450728" y="507160"/>
                </a:lnTo>
                <a:lnTo>
                  <a:pt x="2488712" y="480310"/>
                </a:lnTo>
                <a:lnTo>
                  <a:pt x="2521514" y="447508"/>
                </a:lnTo>
                <a:lnTo>
                  <a:pt x="2548365" y="409523"/>
                </a:lnTo>
                <a:lnTo>
                  <a:pt x="2568496" y="367124"/>
                </a:lnTo>
                <a:lnTo>
                  <a:pt x="2581138" y="321080"/>
                </a:lnTo>
                <a:lnTo>
                  <a:pt x="2585523" y="272159"/>
                </a:lnTo>
                <a:lnTo>
                  <a:pt x="2581138" y="223238"/>
                </a:lnTo>
                <a:lnTo>
                  <a:pt x="2568496" y="177194"/>
                </a:lnTo>
                <a:lnTo>
                  <a:pt x="2548365" y="134795"/>
                </a:lnTo>
                <a:lnTo>
                  <a:pt x="2521514" y="96810"/>
                </a:lnTo>
                <a:lnTo>
                  <a:pt x="2488712" y="64008"/>
                </a:lnTo>
                <a:lnTo>
                  <a:pt x="2450728" y="37157"/>
                </a:lnTo>
                <a:lnTo>
                  <a:pt x="2408329" y="17026"/>
                </a:lnTo>
                <a:lnTo>
                  <a:pt x="2362285" y="4384"/>
                </a:lnTo>
                <a:lnTo>
                  <a:pt x="2313364" y="0"/>
                </a:lnTo>
                <a:lnTo>
                  <a:pt x="272159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BB36B854-A3FB-8527-A7B2-56007E270C2B}"/>
              </a:ext>
            </a:extLst>
          </p:cNvPr>
          <p:cNvSpPr txBox="1"/>
          <p:nvPr/>
        </p:nvSpPr>
        <p:spPr>
          <a:xfrm>
            <a:off x="3592957" y="445678"/>
            <a:ext cx="4972120" cy="1413189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>
              <a:lnSpc>
                <a:spcPts val="3375"/>
              </a:lnSpc>
              <a:spcBef>
                <a:spcPts val="55"/>
              </a:spcBef>
            </a:pPr>
            <a:r>
              <a:rPr lang="fr-CA" sz="3370" dirty="0">
                <a:latin typeface="Manrope Medium" pitchFamily="2" charset="0"/>
              </a:rPr>
              <a:t>Les personnes aînées</a:t>
            </a:r>
            <a:br>
              <a:rPr lang="fr-CA" sz="3370" dirty="0">
                <a:latin typeface="Manrope Medium" pitchFamily="2" charset="0"/>
              </a:rPr>
            </a:br>
            <a:r>
              <a:rPr lang="fr-CA" sz="3370" dirty="0">
                <a:latin typeface="Manrope Medium"/>
                <a:cs typeface="Manrope Medium"/>
              </a:rPr>
              <a:t>n’ont plus rien à apporter à la société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92956" y="2481503"/>
            <a:ext cx="4972120" cy="1110442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3366" spc="-5" dirty="0">
                <a:latin typeface="Manrope Medium"/>
                <a:cs typeface="Manrope Medium"/>
              </a:rPr>
              <a:t>Faux.</a:t>
            </a:r>
            <a:endParaRPr sz="3366" dirty="0">
              <a:latin typeface="Manrope Medium"/>
              <a:cs typeface="Manrope Medium"/>
            </a:endParaRPr>
          </a:p>
          <a:p>
            <a:pPr marL="5776" marR="2310">
              <a:lnSpc>
                <a:spcPct val="117000"/>
              </a:lnSpc>
              <a:spcBef>
                <a:spcPts val="1264"/>
              </a:spcBef>
            </a:pPr>
            <a:r>
              <a:rPr sz="1200" spc="-18" dirty="0">
                <a:latin typeface="Manrope"/>
                <a:cs typeface="Manrope"/>
              </a:rPr>
              <a:t>Elles</a:t>
            </a:r>
            <a:r>
              <a:rPr sz="1200" spc="-30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ont</a:t>
            </a:r>
            <a:r>
              <a:rPr sz="1200" spc="-18" dirty="0">
                <a:latin typeface="Manrope"/>
                <a:cs typeface="Manrope"/>
              </a:rPr>
              <a:t> </a:t>
            </a:r>
            <a:r>
              <a:rPr sz="1200" spc="-11" dirty="0">
                <a:latin typeface="Manrope"/>
                <a:cs typeface="Manrope"/>
              </a:rPr>
              <a:t>encore</a:t>
            </a:r>
            <a:r>
              <a:rPr sz="1200" spc="-20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plusieurs</a:t>
            </a:r>
            <a:r>
              <a:rPr sz="1200" spc="-16" dirty="0">
                <a:latin typeface="Manrope"/>
                <a:cs typeface="Manrope"/>
              </a:rPr>
              <a:t> </a:t>
            </a:r>
            <a:r>
              <a:rPr sz="1200" spc="-11" dirty="0">
                <a:latin typeface="Manrope"/>
                <a:cs typeface="Manrope"/>
              </a:rPr>
              <a:t>rôles</a:t>
            </a:r>
            <a:r>
              <a:rPr sz="1200" spc="-18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à</a:t>
            </a:r>
            <a:r>
              <a:rPr sz="1200" spc="-18" dirty="0">
                <a:latin typeface="Manrope"/>
                <a:cs typeface="Manrope"/>
              </a:rPr>
              <a:t> </a:t>
            </a:r>
            <a:r>
              <a:rPr sz="1200" spc="-16" dirty="0">
                <a:latin typeface="Manrope"/>
                <a:cs typeface="Manrope"/>
              </a:rPr>
              <a:t>jouer</a:t>
            </a:r>
            <a:r>
              <a:rPr sz="1200" spc="-80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:</a:t>
            </a:r>
            <a:r>
              <a:rPr sz="1200" spc="-18" dirty="0">
                <a:latin typeface="Manrope"/>
                <a:cs typeface="Manrope"/>
              </a:rPr>
              <a:t> </a:t>
            </a:r>
            <a:r>
              <a:rPr sz="1200" spc="-30" dirty="0">
                <a:latin typeface="Manrope"/>
                <a:cs typeface="Manrope"/>
              </a:rPr>
              <a:t>mentor,</a:t>
            </a:r>
            <a:r>
              <a:rPr sz="1200" spc="-18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proche</a:t>
            </a:r>
            <a:r>
              <a:rPr sz="1200" spc="-20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aidant, </a:t>
            </a:r>
            <a:r>
              <a:rPr sz="1200" spc="-16" dirty="0">
                <a:latin typeface="Manrope"/>
                <a:cs typeface="Manrope"/>
              </a:rPr>
              <a:t>bénévoles,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spc="-20" dirty="0">
                <a:latin typeface="Manrope"/>
                <a:cs typeface="Manrope"/>
              </a:rPr>
              <a:t>travail,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etc.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506E6206-3CBC-6CCE-6671-91B6CEA47E2B}"/>
              </a:ext>
            </a:extLst>
          </p:cNvPr>
          <p:cNvSpPr txBox="1"/>
          <p:nvPr/>
        </p:nvSpPr>
        <p:spPr>
          <a:xfrm>
            <a:off x="700273" y="600471"/>
            <a:ext cx="1037854" cy="204052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>
              <a:spcBef>
                <a:spcPts val="64"/>
              </a:spcBef>
            </a:pPr>
            <a:r>
              <a:rPr sz="1273" spc="-16" dirty="0">
                <a:latin typeface="Manrope Medium"/>
                <a:cs typeface="Manrope Medium"/>
              </a:rPr>
              <a:t>Affirmation</a:t>
            </a:r>
            <a:r>
              <a:rPr sz="1273" spc="-34" dirty="0">
                <a:latin typeface="Manrope Medium"/>
                <a:cs typeface="Manrope Medium"/>
              </a:rPr>
              <a:t> </a:t>
            </a:r>
            <a:r>
              <a:rPr lang="fr-CA" sz="1273" spc="-23" dirty="0">
                <a:latin typeface="Manrope Medium"/>
                <a:cs typeface="Manrope Medium"/>
              </a:rPr>
              <a:t>6</a:t>
            </a:r>
            <a:endParaRPr sz="1273" dirty="0">
              <a:latin typeface="Manrope Medium"/>
              <a:cs typeface="Manrope Medium"/>
            </a:endParaRPr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23DE45EE-3CAE-8994-59D3-0F3989E21037}"/>
              </a:ext>
            </a:extLst>
          </p:cNvPr>
          <p:cNvSpPr/>
          <p:nvPr/>
        </p:nvSpPr>
        <p:spPr>
          <a:xfrm>
            <a:off x="578923" y="578603"/>
            <a:ext cx="1173677" cy="247789"/>
          </a:xfrm>
          <a:custGeom>
            <a:avLst/>
            <a:gdLst/>
            <a:ahLst/>
            <a:cxnLst/>
            <a:rect l="l" t="t" r="r" b="b"/>
            <a:pathLst>
              <a:path w="2585720" h="544830">
                <a:moveTo>
                  <a:pt x="272159" y="0"/>
                </a:moveTo>
                <a:lnTo>
                  <a:pt x="223238" y="4384"/>
                </a:lnTo>
                <a:lnTo>
                  <a:pt x="177194" y="17026"/>
                </a:lnTo>
                <a:lnTo>
                  <a:pt x="134795" y="37157"/>
                </a:lnTo>
                <a:lnTo>
                  <a:pt x="96810" y="64008"/>
                </a:lnTo>
                <a:lnTo>
                  <a:pt x="64008" y="96810"/>
                </a:lnTo>
                <a:lnTo>
                  <a:pt x="37157" y="134795"/>
                </a:lnTo>
                <a:lnTo>
                  <a:pt x="17026" y="177194"/>
                </a:lnTo>
                <a:lnTo>
                  <a:pt x="4384" y="223238"/>
                </a:lnTo>
                <a:lnTo>
                  <a:pt x="0" y="272159"/>
                </a:lnTo>
                <a:lnTo>
                  <a:pt x="4384" y="321080"/>
                </a:lnTo>
                <a:lnTo>
                  <a:pt x="17026" y="367124"/>
                </a:lnTo>
                <a:lnTo>
                  <a:pt x="37157" y="409523"/>
                </a:lnTo>
                <a:lnTo>
                  <a:pt x="64008" y="447508"/>
                </a:lnTo>
                <a:lnTo>
                  <a:pt x="96810" y="480310"/>
                </a:lnTo>
                <a:lnTo>
                  <a:pt x="134795" y="507160"/>
                </a:lnTo>
                <a:lnTo>
                  <a:pt x="177194" y="527291"/>
                </a:lnTo>
                <a:lnTo>
                  <a:pt x="223238" y="539933"/>
                </a:lnTo>
                <a:lnTo>
                  <a:pt x="272159" y="544318"/>
                </a:lnTo>
                <a:lnTo>
                  <a:pt x="2313364" y="544318"/>
                </a:lnTo>
                <a:lnTo>
                  <a:pt x="2362285" y="539933"/>
                </a:lnTo>
                <a:lnTo>
                  <a:pt x="2408329" y="527291"/>
                </a:lnTo>
                <a:lnTo>
                  <a:pt x="2450728" y="507160"/>
                </a:lnTo>
                <a:lnTo>
                  <a:pt x="2488712" y="480310"/>
                </a:lnTo>
                <a:lnTo>
                  <a:pt x="2521514" y="447508"/>
                </a:lnTo>
                <a:lnTo>
                  <a:pt x="2548365" y="409523"/>
                </a:lnTo>
                <a:lnTo>
                  <a:pt x="2568496" y="367124"/>
                </a:lnTo>
                <a:lnTo>
                  <a:pt x="2581138" y="321080"/>
                </a:lnTo>
                <a:lnTo>
                  <a:pt x="2585523" y="272159"/>
                </a:lnTo>
                <a:lnTo>
                  <a:pt x="2581138" y="223238"/>
                </a:lnTo>
                <a:lnTo>
                  <a:pt x="2568496" y="177194"/>
                </a:lnTo>
                <a:lnTo>
                  <a:pt x="2548365" y="134795"/>
                </a:lnTo>
                <a:lnTo>
                  <a:pt x="2521514" y="96810"/>
                </a:lnTo>
                <a:lnTo>
                  <a:pt x="2488712" y="64008"/>
                </a:lnTo>
                <a:lnTo>
                  <a:pt x="2450728" y="37157"/>
                </a:lnTo>
                <a:lnTo>
                  <a:pt x="2408329" y="17026"/>
                </a:lnTo>
                <a:lnTo>
                  <a:pt x="2362285" y="4384"/>
                </a:lnTo>
                <a:lnTo>
                  <a:pt x="2313364" y="0"/>
                </a:lnTo>
                <a:lnTo>
                  <a:pt x="272159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7C0C7CCF-5278-2E82-80AE-E2CD0835D19C}"/>
              </a:ext>
            </a:extLst>
          </p:cNvPr>
          <p:cNvSpPr txBox="1"/>
          <p:nvPr/>
        </p:nvSpPr>
        <p:spPr>
          <a:xfrm>
            <a:off x="3592957" y="445678"/>
            <a:ext cx="4972120" cy="1413189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>
              <a:lnSpc>
                <a:spcPts val="3375"/>
              </a:lnSpc>
              <a:spcBef>
                <a:spcPts val="55"/>
              </a:spcBef>
            </a:pPr>
            <a:r>
              <a:rPr lang="fr-CA" sz="3370" dirty="0">
                <a:latin typeface="Manrope Medium" pitchFamily="2" charset="0"/>
              </a:rPr>
              <a:t>Les personnes aînées</a:t>
            </a:r>
            <a:br>
              <a:rPr lang="fr-CA" sz="3370" dirty="0">
                <a:latin typeface="Manrope Medium" pitchFamily="2" charset="0"/>
              </a:rPr>
            </a:br>
            <a:r>
              <a:rPr lang="fr-CA" sz="3370" dirty="0">
                <a:latin typeface="Manrope Medium"/>
                <a:cs typeface="Manrope Medium"/>
              </a:rPr>
              <a:t>n’ont plus rien à apporter à la société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29669843-34AF-26EA-A77B-543CA99D13D9}"/>
              </a:ext>
            </a:extLst>
          </p:cNvPr>
          <p:cNvSpPr txBox="1"/>
          <p:nvPr/>
        </p:nvSpPr>
        <p:spPr>
          <a:xfrm>
            <a:off x="700273" y="600471"/>
            <a:ext cx="1037854" cy="204052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>
              <a:spcBef>
                <a:spcPts val="64"/>
              </a:spcBef>
            </a:pPr>
            <a:r>
              <a:rPr sz="1273" spc="-16" dirty="0">
                <a:latin typeface="Manrope Medium"/>
                <a:cs typeface="Manrope Medium"/>
              </a:rPr>
              <a:t>Affirmation</a:t>
            </a:r>
            <a:r>
              <a:rPr sz="1273" spc="-34" dirty="0">
                <a:latin typeface="Manrope Medium"/>
                <a:cs typeface="Manrope Medium"/>
              </a:rPr>
              <a:t> </a:t>
            </a:r>
            <a:r>
              <a:rPr lang="fr-CA" sz="1273" spc="-23" dirty="0">
                <a:latin typeface="Manrope Medium"/>
                <a:cs typeface="Manrope Medium"/>
              </a:rPr>
              <a:t>7</a:t>
            </a:r>
            <a:endParaRPr sz="1273" dirty="0">
              <a:latin typeface="Manrope Medium"/>
              <a:cs typeface="Manrope Medium"/>
            </a:endParaRPr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438B1689-BACE-47D6-AFDB-F40DD9E46EF2}"/>
              </a:ext>
            </a:extLst>
          </p:cNvPr>
          <p:cNvSpPr/>
          <p:nvPr/>
        </p:nvSpPr>
        <p:spPr>
          <a:xfrm>
            <a:off x="578923" y="578603"/>
            <a:ext cx="1173677" cy="247789"/>
          </a:xfrm>
          <a:custGeom>
            <a:avLst/>
            <a:gdLst/>
            <a:ahLst/>
            <a:cxnLst/>
            <a:rect l="l" t="t" r="r" b="b"/>
            <a:pathLst>
              <a:path w="2585720" h="544830">
                <a:moveTo>
                  <a:pt x="272159" y="0"/>
                </a:moveTo>
                <a:lnTo>
                  <a:pt x="223238" y="4384"/>
                </a:lnTo>
                <a:lnTo>
                  <a:pt x="177194" y="17026"/>
                </a:lnTo>
                <a:lnTo>
                  <a:pt x="134795" y="37157"/>
                </a:lnTo>
                <a:lnTo>
                  <a:pt x="96810" y="64008"/>
                </a:lnTo>
                <a:lnTo>
                  <a:pt x="64008" y="96810"/>
                </a:lnTo>
                <a:lnTo>
                  <a:pt x="37157" y="134795"/>
                </a:lnTo>
                <a:lnTo>
                  <a:pt x="17026" y="177194"/>
                </a:lnTo>
                <a:lnTo>
                  <a:pt x="4384" y="223238"/>
                </a:lnTo>
                <a:lnTo>
                  <a:pt x="0" y="272159"/>
                </a:lnTo>
                <a:lnTo>
                  <a:pt x="4384" y="321080"/>
                </a:lnTo>
                <a:lnTo>
                  <a:pt x="17026" y="367124"/>
                </a:lnTo>
                <a:lnTo>
                  <a:pt x="37157" y="409523"/>
                </a:lnTo>
                <a:lnTo>
                  <a:pt x="64008" y="447508"/>
                </a:lnTo>
                <a:lnTo>
                  <a:pt x="96810" y="480310"/>
                </a:lnTo>
                <a:lnTo>
                  <a:pt x="134795" y="507160"/>
                </a:lnTo>
                <a:lnTo>
                  <a:pt x="177194" y="527291"/>
                </a:lnTo>
                <a:lnTo>
                  <a:pt x="223238" y="539933"/>
                </a:lnTo>
                <a:lnTo>
                  <a:pt x="272159" y="544318"/>
                </a:lnTo>
                <a:lnTo>
                  <a:pt x="2313364" y="544318"/>
                </a:lnTo>
                <a:lnTo>
                  <a:pt x="2362285" y="539933"/>
                </a:lnTo>
                <a:lnTo>
                  <a:pt x="2408329" y="527291"/>
                </a:lnTo>
                <a:lnTo>
                  <a:pt x="2450728" y="507160"/>
                </a:lnTo>
                <a:lnTo>
                  <a:pt x="2488712" y="480310"/>
                </a:lnTo>
                <a:lnTo>
                  <a:pt x="2521514" y="447508"/>
                </a:lnTo>
                <a:lnTo>
                  <a:pt x="2548365" y="409523"/>
                </a:lnTo>
                <a:lnTo>
                  <a:pt x="2568496" y="367124"/>
                </a:lnTo>
                <a:lnTo>
                  <a:pt x="2581138" y="321080"/>
                </a:lnTo>
                <a:lnTo>
                  <a:pt x="2585523" y="272159"/>
                </a:lnTo>
                <a:lnTo>
                  <a:pt x="2581138" y="223238"/>
                </a:lnTo>
                <a:lnTo>
                  <a:pt x="2568496" y="177194"/>
                </a:lnTo>
                <a:lnTo>
                  <a:pt x="2548365" y="134795"/>
                </a:lnTo>
                <a:lnTo>
                  <a:pt x="2521514" y="96810"/>
                </a:lnTo>
                <a:lnTo>
                  <a:pt x="2488712" y="64008"/>
                </a:lnTo>
                <a:lnTo>
                  <a:pt x="2450728" y="37157"/>
                </a:lnTo>
                <a:lnTo>
                  <a:pt x="2408329" y="17026"/>
                </a:lnTo>
                <a:lnTo>
                  <a:pt x="2362285" y="4384"/>
                </a:lnTo>
                <a:lnTo>
                  <a:pt x="2313364" y="0"/>
                </a:lnTo>
                <a:lnTo>
                  <a:pt x="272159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21DA1935-336F-CA7D-75F5-92001A0026CE}"/>
              </a:ext>
            </a:extLst>
          </p:cNvPr>
          <p:cNvSpPr txBox="1"/>
          <p:nvPr/>
        </p:nvSpPr>
        <p:spPr>
          <a:xfrm>
            <a:off x="3592957" y="445678"/>
            <a:ext cx="4972120" cy="97717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>
              <a:lnSpc>
                <a:spcPts val="3375"/>
              </a:lnSpc>
              <a:spcBef>
                <a:spcPts val="55"/>
              </a:spcBef>
            </a:pPr>
            <a:r>
              <a:rPr lang="fr-CA" sz="3370" dirty="0">
                <a:latin typeface="Manrope Medium" pitchFamily="2" charset="0"/>
              </a:rPr>
              <a:t>Quand on vieillit, on a</a:t>
            </a:r>
            <a:br>
              <a:rPr lang="fr-CA" sz="3370" dirty="0">
                <a:latin typeface="Manrope Medium" pitchFamily="2" charset="0"/>
              </a:rPr>
            </a:br>
            <a:r>
              <a:rPr lang="fr-CA" sz="3600" spc="-36" dirty="0">
                <a:latin typeface="Manrope Medium"/>
                <a:cs typeface="Manrope Medium"/>
              </a:rPr>
              <a:t>moins</a:t>
            </a:r>
            <a:r>
              <a:rPr lang="fr-CA" sz="3600" spc="-123" dirty="0">
                <a:latin typeface="Manrope Medium"/>
                <a:cs typeface="Manrope Medium"/>
              </a:rPr>
              <a:t> </a:t>
            </a:r>
            <a:r>
              <a:rPr lang="fr-CA" sz="3600" spc="-45" dirty="0">
                <a:latin typeface="Manrope Medium"/>
                <a:cs typeface="Manrope Medium"/>
              </a:rPr>
              <a:t>besoin</a:t>
            </a:r>
            <a:r>
              <a:rPr lang="fr-CA" sz="3600" spc="-118" dirty="0">
                <a:latin typeface="Manrope Medium"/>
                <a:cs typeface="Manrope Medium"/>
              </a:rPr>
              <a:t> </a:t>
            </a:r>
            <a:r>
              <a:rPr lang="fr-CA" sz="3600" spc="-93" dirty="0">
                <a:latin typeface="Manrope Medium"/>
                <a:cs typeface="Manrope Medium"/>
              </a:rPr>
              <a:t>d</a:t>
            </a:r>
            <a:r>
              <a:rPr lang="fr-CA" sz="3600" spc="-266" dirty="0">
                <a:latin typeface="Manrope Medium"/>
                <a:cs typeface="Manrope Medium"/>
              </a:rPr>
              <a:t>’</a:t>
            </a:r>
            <a:r>
              <a:rPr lang="fr-CA" sz="3600" spc="-43" dirty="0">
                <a:latin typeface="Manrope Medium"/>
                <a:cs typeface="Manrope Medium"/>
              </a:rPr>
              <a:t>a</a:t>
            </a:r>
            <a:r>
              <a:rPr lang="fr-CA" sz="3600" spc="-96" dirty="0">
                <a:latin typeface="Manrope Medium"/>
                <a:cs typeface="Manrope Medium"/>
              </a:rPr>
              <a:t>r</a:t>
            </a:r>
            <a:r>
              <a:rPr lang="fr-CA" sz="3600" spc="-50" dirty="0">
                <a:latin typeface="Manrope Medium"/>
                <a:cs typeface="Manrope Medium"/>
              </a:rPr>
              <a:t>g</a:t>
            </a:r>
            <a:r>
              <a:rPr lang="fr-CA" sz="3600" spc="-55" dirty="0">
                <a:latin typeface="Manrope Medium"/>
                <a:cs typeface="Manrope Medium"/>
              </a:rPr>
              <a:t>e</a:t>
            </a:r>
            <a:r>
              <a:rPr lang="fr-CA" sz="3600" spc="-86" dirty="0">
                <a:latin typeface="Manrope Medium"/>
                <a:cs typeface="Manrope Medium"/>
              </a:rPr>
              <a:t>n</a:t>
            </a:r>
            <a:r>
              <a:rPr lang="fr-CA" sz="3600" spc="16" dirty="0">
                <a:latin typeface="Manrope Medium"/>
                <a:cs typeface="Manrope Medium"/>
              </a:rPr>
              <a:t>t</a:t>
            </a:r>
            <a:endParaRPr lang="fr-CA" sz="3600" dirty="0">
              <a:latin typeface="Manrope Medium"/>
              <a:cs typeface="Manrope Medium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92957" y="2481504"/>
            <a:ext cx="4972120" cy="1825317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3366" spc="-5" dirty="0">
                <a:latin typeface="Manrope Medium"/>
                <a:cs typeface="Manrope Medium"/>
              </a:rPr>
              <a:t>Faux.</a:t>
            </a:r>
            <a:endParaRPr sz="3366" dirty="0">
              <a:latin typeface="Manrope Medium"/>
              <a:cs typeface="Manrope Medium"/>
            </a:endParaRPr>
          </a:p>
          <a:p>
            <a:pPr marL="5776">
              <a:spcBef>
                <a:spcPts val="1483"/>
              </a:spcBef>
            </a:pPr>
            <a:r>
              <a:rPr lang="fr-CA" sz="1200" spc="-5" dirty="0">
                <a:latin typeface="Manrope"/>
                <a:cs typeface="Manrope"/>
              </a:rPr>
              <a:t>Les dépenses n’arrêtent pas au lendemain de la retraite. On peut avoir des réparations à faire sur notre voiture ou notre maison. On souhaite continuer à pratiquer nos loisirs préférés. Les coûts des loyers augmentent pour tous et ceux des résidences pour personnes aînées sont élevés. Les frais dentaires. Prendre soin de soi en allant chez </a:t>
            </a:r>
            <a:br>
              <a:rPr lang="fr-CA" sz="1200" spc="-5" dirty="0">
                <a:latin typeface="Manrope"/>
                <a:cs typeface="Manrope"/>
              </a:rPr>
            </a:br>
            <a:r>
              <a:rPr lang="fr-CA" sz="1200" spc="-5" dirty="0">
                <a:latin typeface="Manrope"/>
                <a:cs typeface="Manrope"/>
              </a:rPr>
              <a:t>la coiffeuse. Etc.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C7FE74A8-6EE0-4874-E47B-642A5E8EF70E}"/>
              </a:ext>
            </a:extLst>
          </p:cNvPr>
          <p:cNvSpPr txBox="1"/>
          <p:nvPr/>
        </p:nvSpPr>
        <p:spPr>
          <a:xfrm>
            <a:off x="700273" y="600471"/>
            <a:ext cx="1037854" cy="204052"/>
          </a:xfrm>
          <a:prstGeom prst="rect">
            <a:avLst/>
          </a:prstGeom>
        </p:spPr>
        <p:txBody>
          <a:bodyPr vert="horz" wrap="square" lIns="0" tIns="8086" rIns="0" bIns="0" rtlCol="0">
            <a:spAutoFit/>
          </a:bodyPr>
          <a:lstStyle/>
          <a:p>
            <a:pPr marL="5776">
              <a:spcBef>
                <a:spcPts val="64"/>
              </a:spcBef>
            </a:pPr>
            <a:r>
              <a:rPr sz="1273" spc="-16" dirty="0">
                <a:latin typeface="Manrope Medium"/>
                <a:cs typeface="Manrope Medium"/>
              </a:rPr>
              <a:t>Affirmation</a:t>
            </a:r>
            <a:r>
              <a:rPr sz="1273" spc="-34" dirty="0">
                <a:latin typeface="Manrope Medium"/>
                <a:cs typeface="Manrope Medium"/>
              </a:rPr>
              <a:t> </a:t>
            </a:r>
            <a:r>
              <a:rPr lang="fr-CA" sz="1273" spc="-23" dirty="0">
                <a:latin typeface="Manrope Medium"/>
                <a:cs typeface="Manrope Medium"/>
              </a:rPr>
              <a:t>7</a:t>
            </a:r>
            <a:endParaRPr sz="1273" dirty="0">
              <a:latin typeface="Manrope Medium"/>
              <a:cs typeface="Manrope Medium"/>
            </a:endParaRPr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FE3E4152-09C9-280A-B45B-92C8B55F6767}"/>
              </a:ext>
            </a:extLst>
          </p:cNvPr>
          <p:cNvSpPr/>
          <p:nvPr/>
        </p:nvSpPr>
        <p:spPr>
          <a:xfrm>
            <a:off x="578923" y="578603"/>
            <a:ext cx="1173677" cy="247789"/>
          </a:xfrm>
          <a:custGeom>
            <a:avLst/>
            <a:gdLst/>
            <a:ahLst/>
            <a:cxnLst/>
            <a:rect l="l" t="t" r="r" b="b"/>
            <a:pathLst>
              <a:path w="2585720" h="544830">
                <a:moveTo>
                  <a:pt x="272159" y="0"/>
                </a:moveTo>
                <a:lnTo>
                  <a:pt x="223238" y="4384"/>
                </a:lnTo>
                <a:lnTo>
                  <a:pt x="177194" y="17026"/>
                </a:lnTo>
                <a:lnTo>
                  <a:pt x="134795" y="37157"/>
                </a:lnTo>
                <a:lnTo>
                  <a:pt x="96810" y="64008"/>
                </a:lnTo>
                <a:lnTo>
                  <a:pt x="64008" y="96810"/>
                </a:lnTo>
                <a:lnTo>
                  <a:pt x="37157" y="134795"/>
                </a:lnTo>
                <a:lnTo>
                  <a:pt x="17026" y="177194"/>
                </a:lnTo>
                <a:lnTo>
                  <a:pt x="4384" y="223238"/>
                </a:lnTo>
                <a:lnTo>
                  <a:pt x="0" y="272159"/>
                </a:lnTo>
                <a:lnTo>
                  <a:pt x="4384" y="321080"/>
                </a:lnTo>
                <a:lnTo>
                  <a:pt x="17026" y="367124"/>
                </a:lnTo>
                <a:lnTo>
                  <a:pt x="37157" y="409523"/>
                </a:lnTo>
                <a:lnTo>
                  <a:pt x="64008" y="447508"/>
                </a:lnTo>
                <a:lnTo>
                  <a:pt x="96810" y="480310"/>
                </a:lnTo>
                <a:lnTo>
                  <a:pt x="134795" y="507160"/>
                </a:lnTo>
                <a:lnTo>
                  <a:pt x="177194" y="527291"/>
                </a:lnTo>
                <a:lnTo>
                  <a:pt x="223238" y="539933"/>
                </a:lnTo>
                <a:lnTo>
                  <a:pt x="272159" y="544318"/>
                </a:lnTo>
                <a:lnTo>
                  <a:pt x="2313364" y="544318"/>
                </a:lnTo>
                <a:lnTo>
                  <a:pt x="2362285" y="539933"/>
                </a:lnTo>
                <a:lnTo>
                  <a:pt x="2408329" y="527291"/>
                </a:lnTo>
                <a:lnTo>
                  <a:pt x="2450728" y="507160"/>
                </a:lnTo>
                <a:lnTo>
                  <a:pt x="2488712" y="480310"/>
                </a:lnTo>
                <a:lnTo>
                  <a:pt x="2521514" y="447508"/>
                </a:lnTo>
                <a:lnTo>
                  <a:pt x="2548365" y="409523"/>
                </a:lnTo>
                <a:lnTo>
                  <a:pt x="2568496" y="367124"/>
                </a:lnTo>
                <a:lnTo>
                  <a:pt x="2581138" y="321080"/>
                </a:lnTo>
                <a:lnTo>
                  <a:pt x="2585523" y="272159"/>
                </a:lnTo>
                <a:lnTo>
                  <a:pt x="2581138" y="223238"/>
                </a:lnTo>
                <a:lnTo>
                  <a:pt x="2568496" y="177194"/>
                </a:lnTo>
                <a:lnTo>
                  <a:pt x="2548365" y="134795"/>
                </a:lnTo>
                <a:lnTo>
                  <a:pt x="2521514" y="96810"/>
                </a:lnTo>
                <a:lnTo>
                  <a:pt x="2488712" y="64008"/>
                </a:lnTo>
                <a:lnTo>
                  <a:pt x="2450728" y="37157"/>
                </a:lnTo>
                <a:lnTo>
                  <a:pt x="2408329" y="17026"/>
                </a:lnTo>
                <a:lnTo>
                  <a:pt x="2362285" y="4384"/>
                </a:lnTo>
                <a:lnTo>
                  <a:pt x="2313364" y="0"/>
                </a:lnTo>
                <a:lnTo>
                  <a:pt x="272159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18746E1A-0DF9-279D-0D05-582BB5779545}"/>
              </a:ext>
            </a:extLst>
          </p:cNvPr>
          <p:cNvSpPr txBox="1"/>
          <p:nvPr/>
        </p:nvSpPr>
        <p:spPr>
          <a:xfrm>
            <a:off x="3592957" y="445678"/>
            <a:ext cx="4972120" cy="97717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>
              <a:lnSpc>
                <a:spcPts val="3375"/>
              </a:lnSpc>
              <a:spcBef>
                <a:spcPts val="55"/>
              </a:spcBef>
            </a:pPr>
            <a:r>
              <a:rPr lang="fr-CA" sz="3370" dirty="0">
                <a:latin typeface="Manrope Medium" pitchFamily="2" charset="0"/>
              </a:rPr>
              <a:t>Quand on vieillit, on a</a:t>
            </a:r>
            <a:br>
              <a:rPr lang="fr-CA" sz="3370" dirty="0">
                <a:latin typeface="Manrope Medium" pitchFamily="2" charset="0"/>
              </a:rPr>
            </a:br>
            <a:r>
              <a:rPr lang="fr-CA" sz="3600" spc="-36" dirty="0">
                <a:latin typeface="Manrope Medium"/>
                <a:cs typeface="Manrope Medium"/>
              </a:rPr>
              <a:t>moins</a:t>
            </a:r>
            <a:r>
              <a:rPr lang="fr-CA" sz="3600" spc="-123" dirty="0">
                <a:latin typeface="Manrope Medium"/>
                <a:cs typeface="Manrope Medium"/>
              </a:rPr>
              <a:t> </a:t>
            </a:r>
            <a:r>
              <a:rPr lang="fr-CA" sz="3600" spc="-45" dirty="0">
                <a:latin typeface="Manrope Medium"/>
                <a:cs typeface="Manrope Medium"/>
              </a:rPr>
              <a:t>besoin</a:t>
            </a:r>
            <a:r>
              <a:rPr lang="fr-CA" sz="3600" spc="-118" dirty="0">
                <a:latin typeface="Manrope Medium"/>
                <a:cs typeface="Manrope Medium"/>
              </a:rPr>
              <a:t> </a:t>
            </a:r>
            <a:r>
              <a:rPr lang="fr-CA" sz="3600" spc="-93" dirty="0">
                <a:latin typeface="Manrope Medium"/>
                <a:cs typeface="Manrope Medium"/>
              </a:rPr>
              <a:t>d</a:t>
            </a:r>
            <a:r>
              <a:rPr lang="fr-CA" sz="3600" spc="-266" dirty="0">
                <a:latin typeface="Manrope Medium"/>
                <a:cs typeface="Manrope Medium"/>
              </a:rPr>
              <a:t>’</a:t>
            </a:r>
            <a:r>
              <a:rPr lang="fr-CA" sz="3600" spc="-43" dirty="0">
                <a:latin typeface="Manrope Medium"/>
                <a:cs typeface="Manrope Medium"/>
              </a:rPr>
              <a:t>a</a:t>
            </a:r>
            <a:r>
              <a:rPr lang="fr-CA" sz="3600" spc="-96" dirty="0">
                <a:latin typeface="Manrope Medium"/>
                <a:cs typeface="Manrope Medium"/>
              </a:rPr>
              <a:t>r</a:t>
            </a:r>
            <a:r>
              <a:rPr lang="fr-CA" sz="3600" spc="-50" dirty="0">
                <a:latin typeface="Manrope Medium"/>
                <a:cs typeface="Manrope Medium"/>
              </a:rPr>
              <a:t>g</a:t>
            </a:r>
            <a:r>
              <a:rPr lang="fr-CA" sz="3600" spc="-55" dirty="0">
                <a:latin typeface="Manrope Medium"/>
                <a:cs typeface="Manrope Medium"/>
              </a:rPr>
              <a:t>e</a:t>
            </a:r>
            <a:r>
              <a:rPr lang="fr-CA" sz="3600" spc="-86" dirty="0">
                <a:latin typeface="Manrope Medium"/>
                <a:cs typeface="Manrope Medium"/>
              </a:rPr>
              <a:t>n</a:t>
            </a:r>
            <a:r>
              <a:rPr lang="fr-CA" sz="3600" spc="16" dirty="0">
                <a:latin typeface="Manrope Medium"/>
                <a:cs typeface="Manrope Medium"/>
              </a:rPr>
              <a:t>t</a:t>
            </a:r>
            <a:endParaRPr lang="fr-CA" sz="3600" dirty="0">
              <a:latin typeface="Manrope Medium"/>
              <a:cs typeface="Manrope Medium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1940" y="1832420"/>
            <a:ext cx="3551460" cy="791140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310">
              <a:lnSpc>
                <a:spcPct val="108900"/>
              </a:lnSpc>
              <a:spcBef>
                <a:spcPts val="43"/>
              </a:spcBef>
            </a:pPr>
            <a:r>
              <a:rPr sz="2400" u="sng" spc="-77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Êtes-</a:t>
            </a:r>
            <a:r>
              <a:rPr sz="2400" u="sng" spc="-16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vous</a:t>
            </a:r>
            <a:r>
              <a:rPr sz="2400" u="sng" spc="-2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0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surpris</a:t>
            </a:r>
            <a:r>
              <a:rPr sz="2400" u="sng" spc="-2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ou</a:t>
            </a:r>
            <a:r>
              <a:rPr sz="2400" u="sng" spc="-2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5" dirty="0">
                <a:latin typeface="Manrope Medium"/>
                <a:cs typeface="Manrope Medium"/>
              </a:rPr>
              <a:t> </a:t>
            </a:r>
            <a:r>
              <a:rPr sz="2400" u="sng" spc="-2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surprises</a:t>
            </a:r>
            <a:r>
              <a:rPr sz="2400" u="sng" spc="-7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des</a:t>
            </a:r>
            <a:r>
              <a:rPr sz="2400" u="sng" spc="-5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7" dirty="0" err="1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réponses</a:t>
            </a:r>
            <a:r>
              <a:rPr sz="2400" u="sng" spc="-141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?</a:t>
            </a:r>
            <a:endParaRPr sz="2400" u="sng" dirty="0">
              <a:latin typeface="Manrope Medium"/>
              <a:cs typeface="Manrope Medium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B14D2C04-FB18-359B-3BB7-C976212D74C9}"/>
              </a:ext>
            </a:extLst>
          </p:cNvPr>
          <p:cNvSpPr txBox="1"/>
          <p:nvPr/>
        </p:nvSpPr>
        <p:spPr>
          <a:xfrm>
            <a:off x="566005" y="445678"/>
            <a:ext cx="2862995" cy="533205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Brise-glace</a:t>
            </a:r>
            <a:endParaRPr lang="fr-CA" sz="3366" dirty="0">
              <a:latin typeface="Manrope Medium"/>
              <a:cs typeface="Manrope Medium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72000" y="972082"/>
            <a:ext cx="3803163" cy="3817004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219198" marR="13862" indent="-190607">
              <a:lnSpc>
                <a:spcPct val="117000"/>
              </a:lnSpc>
              <a:spcBef>
                <a:spcPts val="45"/>
              </a:spcBef>
              <a:buChar char="•"/>
              <a:tabLst>
                <a:tab pos="219198" algn="l"/>
              </a:tabLst>
            </a:pPr>
            <a:r>
              <a:rPr sz="1600" spc="-9" dirty="0">
                <a:latin typeface="Manrope"/>
                <a:cs typeface="Manrope"/>
              </a:rPr>
              <a:t>«</a:t>
            </a:r>
            <a:r>
              <a:rPr sz="1600" spc="-66" dirty="0">
                <a:latin typeface="Manrope"/>
                <a:cs typeface="Manrope"/>
              </a:rPr>
              <a:t> </a:t>
            </a:r>
            <a:r>
              <a:rPr sz="1600" spc="-25" dirty="0">
                <a:latin typeface="Manrope"/>
                <a:cs typeface="Manrope"/>
              </a:rPr>
              <a:t>L’âgisme</a:t>
            </a:r>
            <a:r>
              <a:rPr sz="1600" spc="-11" dirty="0">
                <a:latin typeface="Manrope"/>
                <a:cs typeface="Manrope"/>
              </a:rPr>
              <a:t> </a:t>
            </a:r>
            <a:r>
              <a:rPr sz="1600" dirty="0">
                <a:latin typeface="Manrope"/>
                <a:cs typeface="Manrope"/>
              </a:rPr>
              <a:t>se</a:t>
            </a:r>
            <a:r>
              <a:rPr sz="1600" spc="2" dirty="0">
                <a:latin typeface="Manrope"/>
                <a:cs typeface="Manrope"/>
              </a:rPr>
              <a:t> </a:t>
            </a:r>
            <a:r>
              <a:rPr sz="1600" dirty="0">
                <a:latin typeface="Manrope"/>
                <a:cs typeface="Manrope"/>
              </a:rPr>
              <a:t>rapporte</a:t>
            </a:r>
            <a:r>
              <a:rPr sz="1600" spc="2" dirty="0">
                <a:latin typeface="Manrope"/>
                <a:cs typeface="Manrope"/>
              </a:rPr>
              <a:t> </a:t>
            </a:r>
            <a:r>
              <a:rPr sz="1600" dirty="0">
                <a:latin typeface="Manrope"/>
                <a:cs typeface="Manrope"/>
              </a:rPr>
              <a:t>aux</a:t>
            </a:r>
            <a:r>
              <a:rPr sz="1600" spc="2" dirty="0">
                <a:latin typeface="Manrope"/>
                <a:cs typeface="Manrope"/>
              </a:rPr>
              <a:t> </a:t>
            </a:r>
            <a:r>
              <a:rPr sz="1600" dirty="0">
                <a:latin typeface="Manrope"/>
                <a:cs typeface="Manrope"/>
              </a:rPr>
              <a:t>pensées</a:t>
            </a:r>
            <a:r>
              <a:rPr sz="1600" spc="2" dirty="0">
                <a:latin typeface="Manrope"/>
                <a:cs typeface="Manrope"/>
              </a:rPr>
              <a:t> </a:t>
            </a:r>
            <a:r>
              <a:rPr sz="1600" spc="-5" dirty="0">
                <a:latin typeface="Manrope"/>
                <a:cs typeface="Manrope"/>
              </a:rPr>
              <a:t>(stéréotypes </a:t>
            </a:r>
            <a:r>
              <a:rPr sz="1600" dirty="0">
                <a:latin typeface="Manrope"/>
                <a:cs typeface="Manrope"/>
              </a:rPr>
              <a:t>ou</a:t>
            </a:r>
            <a:r>
              <a:rPr sz="1600" spc="2" dirty="0">
                <a:latin typeface="Manrope"/>
                <a:cs typeface="Manrope"/>
              </a:rPr>
              <a:t> </a:t>
            </a:r>
            <a:r>
              <a:rPr sz="1600" spc="-11" dirty="0">
                <a:latin typeface="Manrope"/>
                <a:cs typeface="Manrope"/>
              </a:rPr>
              <a:t>opinions),</a:t>
            </a:r>
            <a:r>
              <a:rPr sz="1600" spc="-2" dirty="0">
                <a:latin typeface="Manrope"/>
                <a:cs typeface="Manrope"/>
              </a:rPr>
              <a:t> </a:t>
            </a:r>
            <a:r>
              <a:rPr sz="1600" dirty="0">
                <a:latin typeface="Manrope"/>
                <a:cs typeface="Manrope"/>
              </a:rPr>
              <a:t>aux</a:t>
            </a:r>
            <a:r>
              <a:rPr sz="1600" spc="2" dirty="0">
                <a:latin typeface="Manrope"/>
                <a:cs typeface="Manrope"/>
              </a:rPr>
              <a:t> </a:t>
            </a:r>
            <a:r>
              <a:rPr sz="1600" dirty="0">
                <a:latin typeface="Manrope"/>
                <a:cs typeface="Manrope"/>
              </a:rPr>
              <a:t>sentiments </a:t>
            </a:r>
            <a:r>
              <a:rPr sz="1600" spc="-5" dirty="0">
                <a:latin typeface="Manrope"/>
                <a:cs typeface="Manrope"/>
              </a:rPr>
              <a:t>(préjugés)</a:t>
            </a:r>
            <a:r>
              <a:rPr sz="1600" spc="2" dirty="0">
                <a:latin typeface="Manrope"/>
                <a:cs typeface="Manrope"/>
              </a:rPr>
              <a:t> </a:t>
            </a:r>
            <a:r>
              <a:rPr sz="1600" dirty="0">
                <a:latin typeface="Manrope"/>
                <a:cs typeface="Manrope"/>
              </a:rPr>
              <a:t>et</a:t>
            </a:r>
            <a:r>
              <a:rPr sz="1600" spc="-2" dirty="0">
                <a:latin typeface="Manrope"/>
                <a:cs typeface="Manrope"/>
              </a:rPr>
              <a:t> </a:t>
            </a:r>
            <a:r>
              <a:rPr sz="1600" spc="-11" dirty="0">
                <a:latin typeface="Manrope"/>
                <a:cs typeface="Manrope"/>
              </a:rPr>
              <a:t>aux </a:t>
            </a:r>
            <a:r>
              <a:rPr sz="1600" spc="-30" dirty="0">
                <a:latin typeface="Manrope"/>
                <a:cs typeface="Manrope"/>
              </a:rPr>
              <a:t>comportements</a:t>
            </a:r>
            <a:r>
              <a:rPr sz="1600" spc="-16" dirty="0">
                <a:latin typeface="Manrope"/>
                <a:cs typeface="Manrope"/>
              </a:rPr>
              <a:t> </a:t>
            </a:r>
            <a:r>
              <a:rPr sz="1600" spc="-43" dirty="0">
                <a:latin typeface="Manrope"/>
                <a:cs typeface="Manrope"/>
              </a:rPr>
              <a:t>(discrimination)</a:t>
            </a:r>
            <a:r>
              <a:rPr sz="1600" spc="-16" dirty="0">
                <a:latin typeface="Manrope"/>
                <a:cs typeface="Manrope"/>
              </a:rPr>
              <a:t> </a:t>
            </a:r>
            <a:r>
              <a:rPr sz="1600" dirty="0">
                <a:latin typeface="Manrope"/>
                <a:cs typeface="Manrope"/>
              </a:rPr>
              <a:t>à</a:t>
            </a:r>
            <a:r>
              <a:rPr sz="1600" spc="-14" dirty="0">
                <a:latin typeface="Manrope"/>
                <a:cs typeface="Manrope"/>
              </a:rPr>
              <a:t> </a:t>
            </a:r>
            <a:r>
              <a:rPr sz="1600" spc="-43" dirty="0">
                <a:latin typeface="Manrope"/>
                <a:cs typeface="Manrope"/>
              </a:rPr>
              <a:t>l’égard</a:t>
            </a:r>
            <a:r>
              <a:rPr sz="1600" spc="-14" dirty="0">
                <a:latin typeface="Manrope"/>
                <a:cs typeface="Manrope"/>
              </a:rPr>
              <a:t> </a:t>
            </a:r>
            <a:r>
              <a:rPr sz="1600" spc="-25" dirty="0">
                <a:latin typeface="Manrope"/>
                <a:cs typeface="Manrope"/>
              </a:rPr>
              <a:t>des</a:t>
            </a:r>
            <a:r>
              <a:rPr sz="1600" spc="-16" dirty="0">
                <a:latin typeface="Manrope"/>
                <a:cs typeface="Manrope"/>
              </a:rPr>
              <a:t> </a:t>
            </a:r>
            <a:r>
              <a:rPr sz="1600" spc="-9" dirty="0">
                <a:latin typeface="Manrope"/>
                <a:cs typeface="Manrope"/>
              </a:rPr>
              <a:t>autres </a:t>
            </a:r>
            <a:r>
              <a:rPr sz="1600" dirty="0">
                <a:latin typeface="Manrope"/>
                <a:cs typeface="Manrope"/>
              </a:rPr>
              <a:t>et</a:t>
            </a:r>
            <a:r>
              <a:rPr sz="1600" spc="30" dirty="0">
                <a:latin typeface="Manrope"/>
                <a:cs typeface="Manrope"/>
              </a:rPr>
              <a:t> </a:t>
            </a:r>
            <a:r>
              <a:rPr sz="1600" dirty="0">
                <a:latin typeface="Manrope"/>
                <a:cs typeface="Manrope"/>
              </a:rPr>
              <a:t>de</a:t>
            </a:r>
            <a:r>
              <a:rPr sz="1600" spc="30" dirty="0">
                <a:latin typeface="Manrope"/>
                <a:cs typeface="Manrope"/>
              </a:rPr>
              <a:t> </a:t>
            </a:r>
            <a:r>
              <a:rPr sz="1600" spc="-5" dirty="0">
                <a:latin typeface="Manrope"/>
                <a:cs typeface="Manrope"/>
              </a:rPr>
              <a:t>nous-</a:t>
            </a:r>
            <a:r>
              <a:rPr sz="1600" dirty="0">
                <a:latin typeface="Manrope"/>
                <a:cs typeface="Manrope"/>
              </a:rPr>
              <a:t>mêmes</a:t>
            </a:r>
            <a:r>
              <a:rPr sz="1600" spc="30" dirty="0">
                <a:latin typeface="Manrope"/>
                <a:cs typeface="Manrope"/>
              </a:rPr>
              <a:t> </a:t>
            </a:r>
            <a:r>
              <a:rPr sz="1600" dirty="0">
                <a:latin typeface="Manrope"/>
                <a:cs typeface="Manrope"/>
              </a:rPr>
              <a:t>en</a:t>
            </a:r>
            <a:r>
              <a:rPr sz="1600" spc="32" dirty="0">
                <a:latin typeface="Manrope"/>
                <a:cs typeface="Manrope"/>
              </a:rPr>
              <a:t> </a:t>
            </a:r>
            <a:r>
              <a:rPr sz="1600" dirty="0">
                <a:latin typeface="Manrope"/>
                <a:cs typeface="Manrope"/>
              </a:rPr>
              <a:t>fonction</a:t>
            </a:r>
            <a:r>
              <a:rPr sz="1600" spc="32" dirty="0">
                <a:latin typeface="Manrope"/>
                <a:cs typeface="Manrope"/>
              </a:rPr>
              <a:t> </a:t>
            </a:r>
            <a:r>
              <a:rPr sz="1600" dirty="0">
                <a:latin typeface="Manrope"/>
                <a:cs typeface="Manrope"/>
              </a:rPr>
              <a:t>de</a:t>
            </a:r>
            <a:r>
              <a:rPr sz="1600" spc="30" dirty="0">
                <a:latin typeface="Manrope"/>
                <a:cs typeface="Manrope"/>
              </a:rPr>
              <a:t> </a:t>
            </a:r>
            <a:r>
              <a:rPr sz="1600" spc="-16" dirty="0">
                <a:latin typeface="Manrope"/>
                <a:cs typeface="Manrope"/>
              </a:rPr>
              <a:t>l’âge</a:t>
            </a:r>
            <a:r>
              <a:rPr sz="1600" spc="-50" dirty="0">
                <a:latin typeface="Manrope"/>
                <a:cs typeface="Manrope"/>
              </a:rPr>
              <a:t> </a:t>
            </a:r>
            <a:r>
              <a:rPr sz="1600" spc="-23" dirty="0">
                <a:latin typeface="Manrope"/>
                <a:cs typeface="Manrope"/>
              </a:rPr>
              <a:t>»</a:t>
            </a:r>
            <a:endParaRPr sz="1600" dirty="0">
              <a:latin typeface="Manrope"/>
              <a:cs typeface="Manrope"/>
            </a:endParaRPr>
          </a:p>
          <a:p>
            <a:pPr marL="219198">
              <a:spcBef>
                <a:spcPts val="762"/>
              </a:spcBef>
            </a:pPr>
            <a:r>
              <a:rPr sz="900" spc="-9" dirty="0">
                <a:latin typeface="Manrope"/>
                <a:cs typeface="Manrope"/>
              </a:rPr>
              <a:t>(Source</a:t>
            </a:r>
            <a:r>
              <a:rPr sz="900" spc="-36" dirty="0">
                <a:latin typeface="Manrope"/>
                <a:cs typeface="Manrope"/>
              </a:rPr>
              <a:t> </a:t>
            </a:r>
            <a:r>
              <a:rPr sz="900" dirty="0">
                <a:latin typeface="Manrope"/>
                <a:cs typeface="Manrope"/>
              </a:rPr>
              <a:t>:</a:t>
            </a:r>
            <a:r>
              <a:rPr sz="900" spc="9" dirty="0">
                <a:latin typeface="Manrope"/>
                <a:cs typeface="Manrope"/>
              </a:rPr>
              <a:t> </a:t>
            </a:r>
            <a:r>
              <a:rPr sz="900" dirty="0">
                <a:latin typeface="Manrope"/>
                <a:cs typeface="Manrope"/>
              </a:rPr>
              <a:t>Organisation</a:t>
            </a:r>
            <a:r>
              <a:rPr sz="900" spc="9" dirty="0">
                <a:latin typeface="Manrope"/>
                <a:cs typeface="Manrope"/>
              </a:rPr>
              <a:t> </a:t>
            </a:r>
            <a:r>
              <a:rPr sz="900" dirty="0">
                <a:latin typeface="Manrope"/>
                <a:cs typeface="Manrope"/>
              </a:rPr>
              <a:t>mondiale</a:t>
            </a:r>
            <a:r>
              <a:rPr sz="900" spc="7" dirty="0">
                <a:latin typeface="Manrope"/>
                <a:cs typeface="Manrope"/>
              </a:rPr>
              <a:t> </a:t>
            </a:r>
            <a:r>
              <a:rPr sz="900" dirty="0">
                <a:latin typeface="Manrope"/>
                <a:cs typeface="Manrope"/>
              </a:rPr>
              <a:t>de</a:t>
            </a:r>
            <a:r>
              <a:rPr sz="900" spc="7" dirty="0">
                <a:latin typeface="Manrope"/>
                <a:cs typeface="Manrope"/>
              </a:rPr>
              <a:t> </a:t>
            </a:r>
            <a:r>
              <a:rPr sz="900" dirty="0">
                <a:latin typeface="Manrope"/>
                <a:cs typeface="Manrope"/>
              </a:rPr>
              <a:t>la</a:t>
            </a:r>
            <a:r>
              <a:rPr sz="900" spc="7" dirty="0">
                <a:latin typeface="Manrope"/>
                <a:cs typeface="Manrope"/>
              </a:rPr>
              <a:t> </a:t>
            </a:r>
            <a:r>
              <a:rPr sz="900" spc="-5" dirty="0">
                <a:latin typeface="Manrope"/>
                <a:cs typeface="Manrope"/>
              </a:rPr>
              <a:t>santé)</a:t>
            </a:r>
            <a:endParaRPr sz="900" dirty="0">
              <a:latin typeface="Manrope"/>
              <a:cs typeface="Manrope"/>
            </a:endParaRPr>
          </a:p>
          <a:p>
            <a:pPr>
              <a:spcBef>
                <a:spcPts val="362"/>
              </a:spcBef>
            </a:pPr>
            <a:endParaRPr sz="900" dirty="0">
              <a:latin typeface="Manrope"/>
              <a:cs typeface="Manrope"/>
            </a:endParaRPr>
          </a:p>
          <a:p>
            <a:pPr marL="219198" indent="-190318">
              <a:spcBef>
                <a:spcPts val="1000"/>
              </a:spcBef>
              <a:buChar char="•"/>
              <a:tabLst>
                <a:tab pos="219198" algn="l"/>
              </a:tabLst>
            </a:pPr>
            <a:r>
              <a:rPr sz="1600" dirty="0">
                <a:latin typeface="Manrope"/>
                <a:cs typeface="Manrope"/>
              </a:rPr>
              <a:t>3</a:t>
            </a:r>
            <a:r>
              <a:rPr sz="1200" baseline="32921" dirty="0">
                <a:latin typeface="Manrope"/>
                <a:cs typeface="Manrope"/>
              </a:rPr>
              <a:t>e</a:t>
            </a:r>
            <a:r>
              <a:rPr sz="1200" spc="99" baseline="32921" dirty="0">
                <a:latin typeface="Manrope"/>
                <a:cs typeface="Manrope"/>
              </a:rPr>
              <a:t> </a:t>
            </a:r>
            <a:r>
              <a:rPr sz="1600" spc="-9" dirty="0">
                <a:latin typeface="Manrope"/>
                <a:cs typeface="Manrope"/>
              </a:rPr>
              <a:t>forme</a:t>
            </a:r>
            <a:r>
              <a:rPr sz="1600" spc="-23" dirty="0">
                <a:latin typeface="Manrope"/>
                <a:cs typeface="Manrope"/>
              </a:rPr>
              <a:t> </a:t>
            </a:r>
            <a:r>
              <a:rPr sz="1600" spc="-14" dirty="0">
                <a:latin typeface="Manrope"/>
                <a:cs typeface="Manrope"/>
              </a:rPr>
              <a:t>principale</a:t>
            </a:r>
            <a:r>
              <a:rPr sz="1600" spc="-25" dirty="0">
                <a:latin typeface="Manrope"/>
                <a:cs typeface="Manrope"/>
              </a:rPr>
              <a:t> </a:t>
            </a:r>
            <a:r>
              <a:rPr sz="1600" dirty="0">
                <a:latin typeface="Manrope"/>
                <a:cs typeface="Manrope"/>
              </a:rPr>
              <a:t>de</a:t>
            </a:r>
            <a:r>
              <a:rPr sz="1600" spc="-23" dirty="0">
                <a:latin typeface="Manrope"/>
                <a:cs typeface="Manrope"/>
              </a:rPr>
              <a:t> </a:t>
            </a:r>
            <a:r>
              <a:rPr sz="1600" spc="-5" dirty="0">
                <a:latin typeface="Manrope"/>
                <a:cs typeface="Manrope"/>
              </a:rPr>
              <a:t>discrimination</a:t>
            </a:r>
            <a:endParaRPr sz="1600" dirty="0">
              <a:latin typeface="Manrope"/>
              <a:cs typeface="Manrope"/>
            </a:endParaRPr>
          </a:p>
          <a:p>
            <a:pPr marL="219198">
              <a:spcBef>
                <a:spcPts val="762"/>
              </a:spcBef>
            </a:pPr>
            <a:r>
              <a:rPr sz="900" spc="-9" dirty="0">
                <a:latin typeface="Manrope"/>
                <a:cs typeface="Manrope"/>
              </a:rPr>
              <a:t>(Source</a:t>
            </a:r>
            <a:r>
              <a:rPr sz="900" spc="-34" dirty="0">
                <a:latin typeface="Manrope"/>
                <a:cs typeface="Manrope"/>
              </a:rPr>
              <a:t> </a:t>
            </a:r>
            <a:r>
              <a:rPr sz="900" dirty="0">
                <a:latin typeface="Manrope"/>
                <a:cs typeface="Manrope"/>
              </a:rPr>
              <a:t>:</a:t>
            </a:r>
            <a:r>
              <a:rPr sz="900" spc="9" dirty="0">
                <a:latin typeface="Manrope"/>
                <a:cs typeface="Manrope"/>
              </a:rPr>
              <a:t> </a:t>
            </a:r>
            <a:r>
              <a:rPr sz="900" dirty="0">
                <a:latin typeface="Manrope"/>
                <a:cs typeface="Manrope"/>
              </a:rPr>
              <a:t>INSPQ,</a:t>
            </a:r>
            <a:r>
              <a:rPr sz="900" spc="9" dirty="0">
                <a:latin typeface="Manrope"/>
                <a:cs typeface="Manrope"/>
              </a:rPr>
              <a:t> </a:t>
            </a:r>
            <a:r>
              <a:rPr sz="900" spc="-9" dirty="0">
                <a:latin typeface="Manrope"/>
                <a:cs typeface="Manrope"/>
              </a:rPr>
              <a:t>2021)</a:t>
            </a:r>
            <a:endParaRPr sz="900" dirty="0">
              <a:latin typeface="Manrope"/>
              <a:cs typeface="Manrope"/>
            </a:endParaRPr>
          </a:p>
          <a:p>
            <a:pPr>
              <a:spcBef>
                <a:spcPts val="362"/>
              </a:spcBef>
            </a:pPr>
            <a:endParaRPr sz="900" dirty="0">
              <a:latin typeface="Manrope"/>
              <a:cs typeface="Manrope"/>
            </a:endParaRPr>
          </a:p>
          <a:p>
            <a:pPr marL="219198" indent="-190318">
              <a:spcBef>
                <a:spcPts val="1000"/>
              </a:spcBef>
              <a:buChar char="•"/>
              <a:tabLst>
                <a:tab pos="219198" algn="l"/>
              </a:tabLst>
            </a:pPr>
            <a:r>
              <a:rPr sz="1600" spc="-27" dirty="0">
                <a:latin typeface="Manrope"/>
                <a:cs typeface="Manrope"/>
              </a:rPr>
              <a:t>63</a:t>
            </a:r>
            <a:r>
              <a:rPr sz="1600" spc="-82" dirty="0">
                <a:latin typeface="Manrope"/>
                <a:cs typeface="Manrope"/>
              </a:rPr>
              <a:t> </a:t>
            </a:r>
            <a:r>
              <a:rPr sz="1600" dirty="0">
                <a:latin typeface="Manrope"/>
                <a:cs typeface="Manrope"/>
              </a:rPr>
              <a:t>%</a:t>
            </a:r>
            <a:r>
              <a:rPr sz="1600" spc="-39" dirty="0">
                <a:latin typeface="Manrope"/>
                <a:cs typeface="Manrope"/>
              </a:rPr>
              <a:t> </a:t>
            </a:r>
            <a:r>
              <a:rPr sz="1600" dirty="0">
                <a:latin typeface="Manrope"/>
                <a:cs typeface="Manrope"/>
              </a:rPr>
              <a:t>des</a:t>
            </a:r>
            <a:r>
              <a:rPr sz="1600" spc="-23" dirty="0">
                <a:latin typeface="Manrope"/>
                <a:cs typeface="Manrope"/>
              </a:rPr>
              <a:t> </a:t>
            </a:r>
            <a:r>
              <a:rPr sz="1600" spc="-11" dirty="0">
                <a:latin typeface="Manrope"/>
                <a:cs typeface="Manrope"/>
              </a:rPr>
              <a:t>personnes</a:t>
            </a:r>
            <a:r>
              <a:rPr sz="1600" spc="-23" dirty="0">
                <a:latin typeface="Manrope"/>
                <a:cs typeface="Manrope"/>
              </a:rPr>
              <a:t> </a:t>
            </a:r>
            <a:r>
              <a:rPr sz="1600" spc="-9" dirty="0">
                <a:latin typeface="Manrope"/>
                <a:cs typeface="Manrope"/>
              </a:rPr>
              <a:t>aînées</a:t>
            </a:r>
            <a:r>
              <a:rPr sz="1600" spc="-23" dirty="0">
                <a:latin typeface="Manrope"/>
                <a:cs typeface="Manrope"/>
              </a:rPr>
              <a:t> </a:t>
            </a:r>
            <a:r>
              <a:rPr sz="1600" dirty="0">
                <a:latin typeface="Manrope"/>
                <a:cs typeface="Manrope"/>
              </a:rPr>
              <a:t>en</a:t>
            </a:r>
            <a:r>
              <a:rPr sz="1600" spc="-23" dirty="0">
                <a:latin typeface="Manrope"/>
                <a:cs typeface="Manrope"/>
              </a:rPr>
              <a:t> </a:t>
            </a:r>
            <a:r>
              <a:rPr sz="1600" spc="-14" dirty="0">
                <a:latin typeface="Manrope"/>
                <a:cs typeface="Manrope"/>
              </a:rPr>
              <a:t>auraient</a:t>
            </a:r>
            <a:r>
              <a:rPr sz="1600" spc="-25" dirty="0">
                <a:latin typeface="Manrope"/>
                <a:cs typeface="Manrope"/>
              </a:rPr>
              <a:t> </a:t>
            </a:r>
            <a:r>
              <a:rPr sz="1600" spc="-9" dirty="0">
                <a:latin typeface="Manrope"/>
                <a:cs typeface="Manrope"/>
              </a:rPr>
              <a:t>vécu</a:t>
            </a:r>
            <a:endParaRPr sz="1600" dirty="0">
              <a:latin typeface="Manrope"/>
              <a:cs typeface="Manrope"/>
            </a:endParaRPr>
          </a:p>
          <a:p>
            <a:pPr marL="219198">
              <a:spcBef>
                <a:spcPts val="762"/>
              </a:spcBef>
            </a:pPr>
            <a:r>
              <a:rPr sz="900" spc="-9" dirty="0">
                <a:latin typeface="Manrope"/>
                <a:cs typeface="Manrope"/>
              </a:rPr>
              <a:t>(Source</a:t>
            </a:r>
            <a:r>
              <a:rPr sz="900" spc="-36" dirty="0">
                <a:latin typeface="Manrope"/>
                <a:cs typeface="Manrope"/>
              </a:rPr>
              <a:t> </a:t>
            </a:r>
            <a:r>
              <a:rPr sz="900" dirty="0">
                <a:latin typeface="Manrope"/>
                <a:cs typeface="Manrope"/>
              </a:rPr>
              <a:t>:</a:t>
            </a:r>
            <a:r>
              <a:rPr sz="900" spc="9" dirty="0">
                <a:latin typeface="Manrope"/>
                <a:cs typeface="Manrope"/>
              </a:rPr>
              <a:t> </a:t>
            </a:r>
            <a:r>
              <a:rPr sz="900" dirty="0">
                <a:latin typeface="Manrope"/>
                <a:cs typeface="Manrope"/>
              </a:rPr>
              <a:t>Gouvernement</a:t>
            </a:r>
            <a:r>
              <a:rPr sz="900" spc="7" dirty="0">
                <a:latin typeface="Manrope"/>
                <a:cs typeface="Manrope"/>
              </a:rPr>
              <a:t> </a:t>
            </a:r>
            <a:r>
              <a:rPr sz="900" dirty="0">
                <a:latin typeface="Manrope"/>
                <a:cs typeface="Manrope"/>
              </a:rPr>
              <a:t>du</a:t>
            </a:r>
            <a:r>
              <a:rPr sz="900" spc="9" dirty="0">
                <a:latin typeface="Manrope"/>
                <a:cs typeface="Manrope"/>
              </a:rPr>
              <a:t> </a:t>
            </a:r>
            <a:r>
              <a:rPr sz="900" dirty="0">
                <a:latin typeface="Manrope"/>
                <a:cs typeface="Manrope"/>
              </a:rPr>
              <a:t>Canada,</a:t>
            </a:r>
            <a:r>
              <a:rPr sz="900" spc="7" dirty="0">
                <a:latin typeface="Manrope"/>
                <a:cs typeface="Manrope"/>
              </a:rPr>
              <a:t> </a:t>
            </a:r>
            <a:r>
              <a:rPr sz="900" spc="-9" dirty="0">
                <a:latin typeface="Manrope"/>
                <a:cs typeface="Manrope"/>
              </a:rPr>
              <a:t>2022)</a:t>
            </a:r>
            <a:endParaRPr sz="900" dirty="0">
              <a:latin typeface="Manrope"/>
              <a:cs typeface="Manrope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66050" y="299003"/>
            <a:ext cx="4249427" cy="673079"/>
          </a:xfrm>
          <a:prstGeom prst="rect">
            <a:avLst/>
          </a:prstGeom>
        </p:spPr>
        <p:txBody>
          <a:bodyPr vert="horz" wrap="square" lIns="0" tIns="153606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pc="-648" dirty="0"/>
              <a:t>L</a:t>
            </a:r>
            <a:r>
              <a:rPr spc="-257" dirty="0"/>
              <a:t>’</a:t>
            </a:r>
            <a:r>
              <a:rPr spc="-59" dirty="0"/>
              <a:t>â</a:t>
            </a:r>
            <a:r>
              <a:rPr spc="-100" dirty="0"/>
              <a:t>g</a:t>
            </a:r>
            <a:r>
              <a:rPr spc="-107" dirty="0"/>
              <a:t>i</a:t>
            </a:r>
            <a:r>
              <a:rPr spc="-64" dirty="0"/>
              <a:t>s</a:t>
            </a:r>
            <a:r>
              <a:rPr spc="-55" dirty="0"/>
              <a:t>m</a:t>
            </a:r>
            <a:r>
              <a:rPr spc="-5" dirty="0"/>
              <a:t>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4601940" y="514350"/>
            <a:ext cx="4313460" cy="3689626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1523987">
              <a:lnSpc>
                <a:spcPct val="108900"/>
              </a:lnSpc>
              <a:spcBef>
                <a:spcPts val="43"/>
              </a:spcBef>
            </a:pPr>
            <a:r>
              <a:rPr sz="2400" u="sng" spc="-337" dirty="0" err="1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L</a:t>
            </a:r>
            <a:r>
              <a:rPr sz="2400" u="sng" spc="-130" dirty="0" err="1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’</a:t>
            </a:r>
            <a:r>
              <a:rPr sz="2400" u="sng" spc="-18" dirty="0" err="1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â</a:t>
            </a:r>
            <a:r>
              <a:rPr sz="2400" u="sng" spc="-41" dirty="0" err="1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g</a:t>
            </a:r>
            <a:r>
              <a:rPr sz="2400" u="sng" spc="-45" dirty="0" err="1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i</a:t>
            </a:r>
            <a:r>
              <a:rPr sz="2400" u="sng" spc="-23" dirty="0" err="1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s</a:t>
            </a:r>
            <a:r>
              <a:rPr sz="2400" u="sng" spc="-18" dirty="0" err="1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m</a:t>
            </a:r>
            <a:r>
              <a:rPr sz="2400" u="sng" dirty="0" err="1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e</a:t>
            </a:r>
            <a:r>
              <a:rPr sz="2400" u="sng" spc="-18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dirty="0" err="1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peut</a:t>
            </a:r>
            <a:r>
              <a:rPr lang="fr-CA" sz="2400" u="sng" spc="-9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prendre</a:t>
            </a:r>
            <a:r>
              <a:rPr lang="fr-CA" sz="2400" u="sng" spc="-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48" dirty="0" err="1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différentes</a:t>
            </a:r>
            <a:r>
              <a:rPr lang="fr-CA" sz="2400" u="sng" spc="-18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5" dirty="0" err="1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formes</a:t>
            </a:r>
            <a:endParaRPr sz="2400" u="sng" dirty="0">
              <a:latin typeface="Manrope Medium"/>
              <a:cs typeface="Manrope Medium"/>
            </a:endParaRPr>
          </a:p>
          <a:p>
            <a:pPr marL="196094" indent="-190318">
              <a:spcBef>
                <a:spcPts val="1446"/>
              </a:spcBef>
              <a:buChar char="•"/>
              <a:tabLst>
                <a:tab pos="196094" algn="l"/>
              </a:tabLst>
            </a:pPr>
            <a:r>
              <a:rPr sz="1400" b="1" spc="-36" dirty="0">
                <a:latin typeface="Manrope"/>
                <a:cs typeface="Manrope"/>
              </a:rPr>
              <a:t>L’âgisme</a:t>
            </a:r>
            <a:r>
              <a:rPr sz="1400" b="1" spc="-5" dirty="0">
                <a:latin typeface="Manrope"/>
                <a:cs typeface="Manrope"/>
              </a:rPr>
              <a:t> </a:t>
            </a:r>
            <a:r>
              <a:rPr sz="1400" b="1" spc="-16" dirty="0">
                <a:latin typeface="Manrope"/>
                <a:cs typeface="Manrope"/>
              </a:rPr>
              <a:t>hostile</a:t>
            </a:r>
            <a:r>
              <a:rPr sz="1400" b="1" spc="-82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: </a:t>
            </a:r>
            <a:r>
              <a:rPr sz="1400" spc="-14" dirty="0">
                <a:latin typeface="Manrope"/>
                <a:cs typeface="Manrope"/>
              </a:rPr>
              <a:t>être</a:t>
            </a:r>
            <a:r>
              <a:rPr sz="1400" dirty="0">
                <a:latin typeface="Manrope"/>
                <a:cs typeface="Manrope"/>
              </a:rPr>
              <a:t> </a:t>
            </a:r>
            <a:r>
              <a:rPr sz="1400" spc="-23" dirty="0">
                <a:latin typeface="Manrope"/>
                <a:cs typeface="Manrope"/>
              </a:rPr>
              <a:t>intentionnellement</a:t>
            </a:r>
            <a:r>
              <a:rPr sz="1400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méchant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400" b="1" spc="-34" dirty="0">
                <a:latin typeface="Manrope"/>
                <a:cs typeface="Manrope"/>
              </a:rPr>
              <a:t>L’âgisme</a:t>
            </a:r>
            <a:r>
              <a:rPr sz="1400" b="1" spc="7" dirty="0">
                <a:latin typeface="Manrope"/>
                <a:cs typeface="Manrope"/>
              </a:rPr>
              <a:t> </a:t>
            </a:r>
            <a:r>
              <a:rPr sz="1400" b="1" dirty="0">
                <a:latin typeface="Manrope"/>
                <a:cs typeface="Manrope"/>
              </a:rPr>
              <a:t>de</a:t>
            </a:r>
            <a:r>
              <a:rPr sz="1400" b="1" spc="9" dirty="0">
                <a:latin typeface="Manrope"/>
                <a:cs typeface="Manrope"/>
              </a:rPr>
              <a:t> </a:t>
            </a:r>
            <a:r>
              <a:rPr sz="1400" b="1" spc="-16" dirty="0">
                <a:latin typeface="Manrope"/>
                <a:cs typeface="Manrope"/>
              </a:rPr>
              <a:t>compassion</a:t>
            </a:r>
            <a:r>
              <a:rPr sz="1400" b="1" spc="-75" dirty="0">
                <a:latin typeface="Manrope"/>
                <a:cs typeface="Manrope"/>
              </a:rPr>
              <a:t> </a:t>
            </a:r>
            <a:r>
              <a:rPr sz="1400" b="1" spc="-23" dirty="0">
                <a:latin typeface="Manrope"/>
                <a:cs typeface="Manrope"/>
              </a:rPr>
              <a:t>:</a:t>
            </a:r>
            <a:endParaRPr sz="1400" dirty="0">
              <a:latin typeface="Manrope"/>
              <a:cs typeface="Manrope"/>
            </a:endParaRPr>
          </a:p>
          <a:p>
            <a:pPr marL="196383">
              <a:spcBef>
                <a:spcPts val="218"/>
              </a:spcBef>
            </a:pPr>
            <a:r>
              <a:rPr sz="1400" spc="-9" dirty="0">
                <a:latin typeface="Manrope"/>
                <a:cs typeface="Manrope"/>
              </a:rPr>
              <a:t>voir</a:t>
            </a:r>
            <a:r>
              <a:rPr sz="1400" spc="-39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les</a:t>
            </a:r>
            <a:r>
              <a:rPr sz="1400" spc="-39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personnes</a:t>
            </a:r>
            <a:r>
              <a:rPr sz="1400" spc="-36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aînées</a:t>
            </a:r>
            <a:r>
              <a:rPr sz="1400" spc="-36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comme</a:t>
            </a:r>
            <a:r>
              <a:rPr sz="1400" spc="-39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étant</a:t>
            </a:r>
            <a:r>
              <a:rPr sz="1400" spc="-36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vulnérables</a:t>
            </a:r>
            <a:endParaRPr sz="1400" dirty="0">
              <a:latin typeface="Manrope"/>
              <a:cs typeface="Manrope"/>
            </a:endParaRPr>
          </a:p>
          <a:p>
            <a:pPr marL="196383" indent="-190607">
              <a:spcBef>
                <a:spcPts val="966"/>
              </a:spcBef>
              <a:buChar char="•"/>
              <a:tabLst>
                <a:tab pos="196383" algn="l"/>
              </a:tabLst>
            </a:pPr>
            <a:r>
              <a:rPr sz="1400" b="1" spc="-36" dirty="0">
                <a:latin typeface="Manrope"/>
                <a:cs typeface="Manrope"/>
              </a:rPr>
              <a:t>L’âgisme</a:t>
            </a:r>
            <a:r>
              <a:rPr sz="1400" b="1" spc="-2" dirty="0">
                <a:latin typeface="Manrope"/>
                <a:cs typeface="Manrope"/>
              </a:rPr>
              <a:t> </a:t>
            </a:r>
            <a:r>
              <a:rPr sz="1400" b="1" u="sng" spc="-18" dirty="0">
                <a:latin typeface="Manrope"/>
                <a:cs typeface="Manrope"/>
              </a:rPr>
              <a:t>INTER</a:t>
            </a:r>
            <a:r>
              <a:rPr sz="1400" b="1" spc="-18" dirty="0">
                <a:latin typeface="Manrope"/>
                <a:cs typeface="Manrope"/>
              </a:rPr>
              <a:t>générationnel</a:t>
            </a:r>
            <a:r>
              <a:rPr sz="1400" b="1" spc="-82" dirty="0">
                <a:latin typeface="Manrope"/>
                <a:cs typeface="Manrope"/>
              </a:rPr>
              <a:t> </a:t>
            </a:r>
            <a:r>
              <a:rPr sz="1400" b="1" dirty="0">
                <a:latin typeface="Manrope"/>
                <a:cs typeface="Manrope"/>
              </a:rPr>
              <a:t>: </a:t>
            </a:r>
            <a:r>
              <a:rPr sz="1400" spc="-16" dirty="0">
                <a:latin typeface="Manrope"/>
                <a:cs typeface="Manrope"/>
              </a:rPr>
              <a:t>entre</a:t>
            </a:r>
            <a:r>
              <a:rPr sz="1400" dirty="0">
                <a:latin typeface="Manrope"/>
                <a:cs typeface="Manrope"/>
              </a:rPr>
              <a:t> </a:t>
            </a:r>
            <a:r>
              <a:rPr sz="1400" spc="-25" dirty="0">
                <a:latin typeface="Manrope"/>
                <a:cs typeface="Manrope"/>
              </a:rPr>
              <a:t>différentes</a:t>
            </a:r>
            <a:r>
              <a:rPr sz="1400" spc="-2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générations</a:t>
            </a:r>
            <a:endParaRPr sz="1400" dirty="0">
              <a:latin typeface="Manrope"/>
              <a:cs typeface="Manrope"/>
            </a:endParaRPr>
          </a:p>
          <a:p>
            <a:pPr marL="196383" marR="830005" indent="-190607">
              <a:lnSpc>
                <a:spcPct val="117000"/>
              </a:lnSpc>
              <a:spcBef>
                <a:spcPts val="748"/>
              </a:spcBef>
              <a:buChar char="•"/>
              <a:tabLst>
                <a:tab pos="196383" algn="l"/>
              </a:tabLst>
            </a:pPr>
            <a:r>
              <a:rPr sz="1400" b="1" spc="-36" dirty="0">
                <a:latin typeface="Manrope"/>
                <a:cs typeface="Manrope"/>
              </a:rPr>
              <a:t>L’âgisme</a:t>
            </a:r>
            <a:r>
              <a:rPr sz="1400" b="1" spc="-2" dirty="0">
                <a:latin typeface="Manrope"/>
                <a:cs typeface="Manrope"/>
              </a:rPr>
              <a:t> </a:t>
            </a:r>
            <a:r>
              <a:rPr sz="1400" b="1" u="sng" spc="-18" dirty="0">
                <a:latin typeface="Manrope"/>
                <a:cs typeface="Manrope"/>
              </a:rPr>
              <a:t>INTRA</a:t>
            </a:r>
            <a:r>
              <a:rPr sz="1400" b="1" spc="-18" dirty="0">
                <a:latin typeface="Manrope"/>
                <a:cs typeface="Manrope"/>
              </a:rPr>
              <a:t>générationnel</a:t>
            </a:r>
            <a:r>
              <a:rPr sz="1400" b="1" spc="-80" dirty="0">
                <a:latin typeface="Manrope"/>
                <a:cs typeface="Manrope"/>
              </a:rPr>
              <a:t> </a:t>
            </a:r>
            <a:r>
              <a:rPr sz="1400" b="1" dirty="0">
                <a:latin typeface="Manrope"/>
                <a:cs typeface="Manrope"/>
              </a:rPr>
              <a:t>:</a:t>
            </a:r>
            <a:r>
              <a:rPr sz="1400" b="1" spc="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dans</a:t>
            </a:r>
            <a:r>
              <a:rPr sz="1400" spc="2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un</a:t>
            </a:r>
            <a:r>
              <a:rPr sz="1400" spc="5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groupe </a:t>
            </a:r>
            <a:r>
              <a:rPr sz="1400" dirty="0">
                <a:latin typeface="Manrope"/>
                <a:cs typeface="Manrope"/>
              </a:rPr>
              <a:t>qui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se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ressemble</a:t>
            </a:r>
            <a:endParaRPr sz="1400" dirty="0">
              <a:latin typeface="Manrope"/>
              <a:cs typeface="Manrope"/>
            </a:endParaRPr>
          </a:p>
          <a:p>
            <a:pPr marL="196383" indent="-190607">
              <a:spcBef>
                <a:spcPts val="969"/>
              </a:spcBef>
              <a:buChar char="•"/>
              <a:tabLst>
                <a:tab pos="196383" algn="l"/>
              </a:tabLst>
            </a:pPr>
            <a:r>
              <a:rPr sz="1400" b="1" spc="-34" dirty="0">
                <a:latin typeface="Manrope"/>
                <a:cs typeface="Manrope"/>
              </a:rPr>
              <a:t>L’autoâgisme</a:t>
            </a:r>
            <a:r>
              <a:rPr sz="1400" b="1" spc="-77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:</a:t>
            </a:r>
            <a:r>
              <a:rPr sz="1400" spc="23" dirty="0">
                <a:latin typeface="Manrope"/>
                <a:cs typeface="Manrope"/>
              </a:rPr>
              <a:t> </a:t>
            </a:r>
            <a:r>
              <a:rPr sz="1400" spc="-23" dirty="0">
                <a:latin typeface="Manrope"/>
                <a:cs typeface="Manrope"/>
              </a:rPr>
              <a:t>envers</a:t>
            </a:r>
            <a:r>
              <a:rPr sz="1400" spc="23" dirty="0">
                <a:latin typeface="Manrope"/>
                <a:cs typeface="Manrope"/>
              </a:rPr>
              <a:t> </a:t>
            </a:r>
            <a:r>
              <a:rPr sz="1400" spc="-25" dirty="0">
                <a:latin typeface="Manrope"/>
                <a:cs typeface="Manrope"/>
              </a:rPr>
              <a:t>soi-</a:t>
            </a:r>
            <a:r>
              <a:rPr sz="1400" spc="-9" dirty="0">
                <a:latin typeface="Manrope"/>
                <a:cs typeface="Manrope"/>
              </a:rPr>
              <a:t>même</a:t>
            </a:r>
            <a:endParaRPr sz="1400" dirty="0">
              <a:latin typeface="Manrope"/>
              <a:cs typeface="Manrope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66050" y="299003"/>
            <a:ext cx="4249427" cy="673079"/>
          </a:xfrm>
          <a:prstGeom prst="rect">
            <a:avLst/>
          </a:prstGeom>
        </p:spPr>
        <p:txBody>
          <a:bodyPr vert="horz" wrap="square" lIns="0" tIns="153606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pc="-434" dirty="0"/>
              <a:t>T</a:t>
            </a:r>
            <a:r>
              <a:rPr spc="-64" dirty="0"/>
              <a:t>y</a:t>
            </a:r>
            <a:r>
              <a:rPr spc="-52" dirty="0"/>
              <a:t>p</a:t>
            </a:r>
            <a:r>
              <a:rPr spc="-80" dirty="0"/>
              <a:t>e</a:t>
            </a:r>
            <a:r>
              <a:rPr dirty="0"/>
              <a:t>s</a:t>
            </a:r>
            <a:r>
              <a:rPr spc="-20" dirty="0"/>
              <a:t> </a:t>
            </a:r>
            <a:r>
              <a:rPr spc="-86" dirty="0"/>
              <a:t>d’âgisme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1941" y="1857213"/>
            <a:ext cx="4084859" cy="2751649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196094" marR="716508" indent="-190607">
              <a:lnSpc>
                <a:spcPct val="117000"/>
              </a:lnSpc>
              <a:spcBef>
                <a:spcPts val="45"/>
              </a:spcBef>
              <a:buChar char="•"/>
              <a:tabLst>
                <a:tab pos="196094" algn="l"/>
              </a:tabLst>
            </a:pPr>
            <a:r>
              <a:rPr sz="1400" spc="-43" dirty="0">
                <a:latin typeface="Manrope"/>
                <a:cs typeface="Manrope"/>
              </a:rPr>
              <a:t>L’âgisme</a:t>
            </a:r>
            <a:r>
              <a:rPr sz="1400" spc="-11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a</a:t>
            </a:r>
            <a:r>
              <a:rPr sz="1400" spc="-18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plusieurs conséquences</a:t>
            </a:r>
            <a:r>
              <a:rPr sz="1400" spc="-16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sur</a:t>
            </a:r>
            <a:r>
              <a:rPr sz="1400" spc="-14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la</a:t>
            </a:r>
            <a:r>
              <a:rPr sz="1400" spc="-14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vie </a:t>
            </a:r>
            <a:r>
              <a:rPr sz="1400" dirty="0">
                <a:latin typeface="Manrope"/>
                <a:cs typeface="Manrope"/>
              </a:rPr>
              <a:t>des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personnes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aînées.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400" spc="-55" dirty="0">
                <a:latin typeface="Manrope"/>
                <a:cs typeface="Manrope"/>
              </a:rPr>
              <a:t>L’une</a:t>
            </a:r>
            <a:r>
              <a:rPr sz="1400" spc="-2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des</a:t>
            </a:r>
            <a:r>
              <a:rPr sz="1400" spc="-55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plus</a:t>
            </a:r>
            <a:r>
              <a:rPr sz="1400" spc="-20" dirty="0">
                <a:latin typeface="Manrope"/>
                <a:cs typeface="Manrope"/>
              </a:rPr>
              <a:t> </a:t>
            </a:r>
            <a:r>
              <a:rPr sz="1400" spc="-16" dirty="0">
                <a:latin typeface="Manrope"/>
                <a:cs typeface="Manrope"/>
              </a:rPr>
              <a:t>importantes</a:t>
            </a:r>
            <a:r>
              <a:rPr sz="1400" spc="-8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:</a:t>
            </a:r>
            <a:r>
              <a:rPr sz="1400" spc="-18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freiner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leur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inclusion</a:t>
            </a:r>
            <a:r>
              <a:rPr sz="1400" spc="-20" dirty="0">
                <a:latin typeface="Manrope"/>
                <a:cs typeface="Manrope"/>
              </a:rPr>
              <a:t> </a:t>
            </a:r>
            <a:r>
              <a:rPr sz="1400" spc="-5" dirty="0" err="1">
                <a:latin typeface="Manrope"/>
                <a:cs typeface="Manrope"/>
              </a:rPr>
              <a:t>sociale</a:t>
            </a:r>
            <a:r>
              <a:rPr lang="fr-CA" sz="1400" spc="-5" dirty="0">
                <a:latin typeface="Manrope"/>
                <a:cs typeface="Manrope"/>
              </a:rPr>
              <a:t>.</a:t>
            </a:r>
            <a:endParaRPr sz="1400" dirty="0">
              <a:latin typeface="Manrope"/>
              <a:cs typeface="Manrope"/>
            </a:endParaRPr>
          </a:p>
          <a:p>
            <a:pPr marL="196383" marR="615429" indent="-190607">
              <a:lnSpc>
                <a:spcPct val="116900"/>
              </a:lnSpc>
              <a:spcBef>
                <a:spcPts val="750"/>
              </a:spcBef>
              <a:buChar char="•"/>
              <a:tabLst>
                <a:tab pos="196383" algn="l"/>
              </a:tabLst>
            </a:pPr>
            <a:r>
              <a:rPr sz="1400" spc="-34" dirty="0">
                <a:latin typeface="Manrope"/>
                <a:cs typeface="Manrope"/>
              </a:rPr>
              <a:t>L’inclusion</a:t>
            </a:r>
            <a:r>
              <a:rPr sz="1400" spc="-20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sociale</a:t>
            </a:r>
            <a:r>
              <a:rPr sz="1400" spc="-2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est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la</a:t>
            </a:r>
            <a:r>
              <a:rPr sz="1400" spc="-20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capacité</a:t>
            </a:r>
            <a:r>
              <a:rPr sz="1400" spc="-2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</a:t>
            </a:r>
            <a:r>
              <a:rPr sz="1400" spc="-20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participer </a:t>
            </a:r>
            <a:r>
              <a:rPr sz="1400" spc="-16" dirty="0">
                <a:latin typeface="Manrope"/>
                <a:cs typeface="Manrope"/>
              </a:rPr>
              <a:t>pleinement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à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tous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les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aspects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la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société, </a:t>
            </a:r>
            <a:r>
              <a:rPr lang="fr-CA" sz="1400" spc="-5" dirty="0">
                <a:latin typeface="Manrope"/>
                <a:cs typeface="Manrope"/>
              </a:rPr>
              <a:t/>
            </a:r>
            <a:br>
              <a:rPr lang="fr-CA" sz="1400" spc="-5" dirty="0">
                <a:latin typeface="Manrope"/>
                <a:cs typeface="Manrope"/>
              </a:rPr>
            </a:br>
            <a:r>
              <a:rPr sz="1400" dirty="0" err="1">
                <a:latin typeface="Manrope"/>
                <a:cs typeface="Manrope"/>
              </a:rPr>
              <a:t>d’y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spc="-16" dirty="0">
                <a:latin typeface="Manrope"/>
                <a:cs typeface="Manrope"/>
              </a:rPr>
              <a:t>contribuer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et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25" dirty="0">
                <a:latin typeface="Manrope"/>
                <a:cs typeface="Manrope"/>
              </a:rPr>
              <a:t>d’en </a:t>
            </a:r>
            <a:r>
              <a:rPr sz="1400" spc="-18" dirty="0">
                <a:latin typeface="Manrope"/>
                <a:cs typeface="Manrope"/>
              </a:rPr>
              <a:t>tirer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parti.</a:t>
            </a:r>
            <a:endParaRPr sz="1400" dirty="0">
              <a:latin typeface="Manrope"/>
              <a:cs typeface="Manrope"/>
            </a:endParaRPr>
          </a:p>
          <a:p>
            <a:pPr marL="196383" marR="132847" indent="-190607">
              <a:lnSpc>
                <a:spcPct val="117000"/>
              </a:lnSpc>
              <a:spcBef>
                <a:spcPts val="748"/>
              </a:spcBef>
              <a:buChar char="•"/>
              <a:tabLst>
                <a:tab pos="196383" algn="l"/>
              </a:tabLst>
            </a:pPr>
            <a:r>
              <a:rPr sz="1400" spc="-5" dirty="0">
                <a:latin typeface="Manrope"/>
                <a:cs typeface="Manrope"/>
              </a:rPr>
              <a:t>Mais</a:t>
            </a:r>
            <a:r>
              <a:rPr sz="1400" spc="-36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aussi</a:t>
            </a:r>
            <a:r>
              <a:rPr sz="1400" spc="-36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des</a:t>
            </a:r>
            <a:r>
              <a:rPr sz="1400" spc="-36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conséquences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sur</a:t>
            </a:r>
            <a:r>
              <a:rPr sz="1400" spc="-36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leur</a:t>
            </a:r>
            <a:r>
              <a:rPr sz="1400" spc="-36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santé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physique </a:t>
            </a:r>
            <a:r>
              <a:rPr sz="1400" dirty="0">
                <a:latin typeface="Manrope"/>
                <a:cs typeface="Manrope"/>
              </a:rPr>
              <a:t>et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spc="-5" dirty="0" err="1">
                <a:latin typeface="Manrope"/>
                <a:cs typeface="Manrope"/>
              </a:rPr>
              <a:t>mentale</a:t>
            </a:r>
            <a:r>
              <a:rPr sz="1400" spc="-5" dirty="0">
                <a:latin typeface="Manrope"/>
                <a:cs typeface="Manrope"/>
              </a:rPr>
              <a:t>.</a:t>
            </a:r>
            <a:endParaRPr sz="1400" dirty="0">
              <a:latin typeface="Manrope"/>
              <a:cs typeface="Manrope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66050" y="299003"/>
            <a:ext cx="4249427" cy="673079"/>
          </a:xfrm>
          <a:prstGeom prst="rect">
            <a:avLst/>
          </a:prstGeom>
        </p:spPr>
        <p:txBody>
          <a:bodyPr vert="horz" wrap="square" lIns="0" tIns="153606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pc="-59" dirty="0"/>
              <a:t>Conséquences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1939" y="514350"/>
            <a:ext cx="3976055" cy="3999245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Il</a:t>
            </a:r>
            <a:r>
              <a:rPr sz="2400" u="sng" spc="-70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30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existe</a:t>
            </a:r>
            <a:r>
              <a:rPr sz="2400" u="sng" spc="-3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des</a:t>
            </a:r>
            <a:r>
              <a:rPr sz="2400" u="sng" spc="-3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3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solutions</a:t>
            </a:r>
            <a:r>
              <a:rPr sz="2400" u="sng" spc="-141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!</a:t>
            </a:r>
            <a:endParaRPr sz="2400" u="sng" dirty="0">
              <a:latin typeface="Manrope Medium"/>
              <a:cs typeface="Manrope Medium"/>
            </a:endParaRPr>
          </a:p>
          <a:p>
            <a:pPr marL="5776">
              <a:spcBef>
                <a:spcPts val="1446"/>
              </a:spcBef>
            </a:pPr>
            <a:r>
              <a:rPr sz="1400" spc="-23" dirty="0">
                <a:latin typeface="Manrope"/>
                <a:cs typeface="Manrope"/>
              </a:rPr>
              <a:t>Collectivement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spc="-23" dirty="0">
                <a:latin typeface="Manrope"/>
                <a:cs typeface="Manrope"/>
              </a:rPr>
              <a:t>: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400" spc="-14" dirty="0">
                <a:latin typeface="Manrope"/>
                <a:cs typeface="Manrope"/>
              </a:rPr>
              <a:t>Créer</a:t>
            </a:r>
            <a:r>
              <a:rPr sz="1400" spc="-36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des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politiques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et</a:t>
            </a:r>
            <a:r>
              <a:rPr sz="1400" spc="-36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des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lois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contre</a:t>
            </a:r>
            <a:r>
              <a:rPr sz="1400" spc="-36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l’âgisme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400" spc="-18" dirty="0">
                <a:latin typeface="Manrope"/>
                <a:cs typeface="Manrope"/>
              </a:rPr>
              <a:t>Faire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des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campagnes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communication</a:t>
            </a:r>
            <a:endParaRPr sz="1400" dirty="0">
              <a:latin typeface="Manrope"/>
              <a:cs typeface="Manrope"/>
            </a:endParaRPr>
          </a:p>
          <a:p>
            <a:pPr marL="196094" marR="2310" indent="-190607">
              <a:lnSpc>
                <a:spcPct val="117000"/>
              </a:lnSpc>
              <a:spcBef>
                <a:spcPts val="750"/>
              </a:spcBef>
              <a:buChar char="•"/>
              <a:tabLst>
                <a:tab pos="196094" algn="l"/>
              </a:tabLst>
            </a:pPr>
            <a:r>
              <a:rPr sz="1400" spc="-18" dirty="0">
                <a:latin typeface="Manrope"/>
                <a:cs typeface="Manrope"/>
              </a:rPr>
              <a:t>Diffuser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une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vision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plus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16" dirty="0">
                <a:latin typeface="Manrope"/>
                <a:cs typeface="Manrope"/>
              </a:rPr>
              <a:t>positive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du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20" dirty="0">
                <a:latin typeface="Manrope"/>
                <a:cs typeface="Manrope"/>
              </a:rPr>
              <a:t>vieillissement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(médias, publicités)</a:t>
            </a:r>
            <a:endParaRPr sz="1400" dirty="0">
              <a:latin typeface="Manrope"/>
              <a:cs typeface="Manrope"/>
            </a:endParaRPr>
          </a:p>
          <a:p>
            <a:pPr marL="5776">
              <a:spcBef>
                <a:spcPts val="966"/>
              </a:spcBef>
            </a:pPr>
            <a:r>
              <a:rPr sz="1400" spc="-23" dirty="0">
                <a:latin typeface="Manrope"/>
                <a:cs typeface="Manrope"/>
              </a:rPr>
              <a:t>Individuellement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23" dirty="0">
                <a:latin typeface="Manrope"/>
                <a:cs typeface="Manrope"/>
              </a:rPr>
              <a:t>: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400" spc="-23" dirty="0">
                <a:latin typeface="Manrope"/>
                <a:cs typeface="Manrope"/>
              </a:rPr>
              <a:t>Être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plus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emphatique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9"/>
              </a:spcBef>
              <a:buChar char="•"/>
              <a:tabLst>
                <a:tab pos="196094" algn="l"/>
              </a:tabLst>
            </a:pPr>
            <a:r>
              <a:rPr sz="1400" spc="-5" dirty="0">
                <a:latin typeface="Manrope"/>
                <a:cs typeface="Manrope"/>
              </a:rPr>
              <a:t>S’informer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400" spc="-11" dirty="0">
                <a:latin typeface="Manrope"/>
                <a:cs typeface="Manrope"/>
              </a:rPr>
              <a:t>Parler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20" dirty="0">
                <a:latin typeface="Manrope"/>
                <a:cs typeface="Manrope"/>
              </a:rPr>
              <a:t>l’âgisme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et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du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20" dirty="0">
                <a:latin typeface="Manrope"/>
                <a:cs typeface="Manrope"/>
              </a:rPr>
              <a:t>vieillissement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autour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nous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400" spc="-18" dirty="0">
                <a:latin typeface="Manrope"/>
                <a:cs typeface="Manrope"/>
              </a:rPr>
              <a:t>S’engager</a:t>
            </a:r>
            <a:r>
              <a:rPr sz="1400" spc="-16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à</a:t>
            </a:r>
            <a:r>
              <a:rPr sz="1400" spc="-14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agir</a:t>
            </a:r>
            <a:endParaRPr sz="1400" dirty="0">
              <a:latin typeface="Manrope"/>
              <a:cs typeface="Manrope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024EABE1-3448-243C-4237-6F3AEFA1C426}"/>
              </a:ext>
            </a:extLst>
          </p:cNvPr>
          <p:cNvSpPr txBox="1"/>
          <p:nvPr/>
        </p:nvSpPr>
        <p:spPr>
          <a:xfrm>
            <a:off x="566005" y="445678"/>
            <a:ext cx="2862995" cy="96922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Comment</a:t>
            </a:r>
            <a:br>
              <a:rPr lang="fr-CA" sz="3366" spc="-45" dirty="0">
                <a:latin typeface="Manrope Medium"/>
                <a:cs typeface="Manrope Medium"/>
              </a:rPr>
            </a:br>
            <a:r>
              <a:rPr lang="fr-CA" sz="3366" spc="-107" dirty="0">
                <a:latin typeface="Manrope Medium"/>
                <a:cs typeface="Manrope Medium"/>
              </a:rPr>
              <a:t>lutter</a:t>
            </a:r>
            <a:r>
              <a:rPr lang="fr-CA" sz="3366" spc="-230" dirty="0">
                <a:latin typeface="Manrope Medium"/>
                <a:cs typeface="Manrope Medium"/>
              </a:rPr>
              <a:t> </a:t>
            </a:r>
            <a:r>
              <a:rPr lang="fr-CA" sz="3366" spc="-23" dirty="0">
                <a:latin typeface="Manrope Medium"/>
                <a:cs typeface="Manrope Medium"/>
              </a:rPr>
              <a:t>?</a:t>
            </a:r>
            <a:endParaRPr lang="fr-CA" sz="3366" dirty="0">
              <a:latin typeface="Manrope Medium"/>
              <a:cs typeface="Manrope 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1781" y="4428815"/>
            <a:ext cx="142955" cy="14295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20" y="8007"/>
                </a:lnTo>
                <a:lnTo>
                  <a:pt x="64304" y="30304"/>
                </a:lnTo>
                <a:lnTo>
                  <a:pt x="30304" y="64304"/>
                </a:lnTo>
                <a:lnTo>
                  <a:pt x="8007" y="107420"/>
                </a:lnTo>
                <a:lnTo>
                  <a:pt x="0" y="157063"/>
                </a:lnTo>
                <a:lnTo>
                  <a:pt x="8007" y="206706"/>
                </a:lnTo>
                <a:lnTo>
                  <a:pt x="30304" y="249821"/>
                </a:lnTo>
                <a:lnTo>
                  <a:pt x="64304" y="283821"/>
                </a:lnTo>
                <a:lnTo>
                  <a:pt x="107420" y="306119"/>
                </a:lnTo>
                <a:lnTo>
                  <a:pt x="157063" y="314126"/>
                </a:lnTo>
                <a:lnTo>
                  <a:pt x="206706" y="306119"/>
                </a:lnTo>
                <a:lnTo>
                  <a:pt x="249821" y="283821"/>
                </a:lnTo>
                <a:lnTo>
                  <a:pt x="283821" y="249821"/>
                </a:lnTo>
                <a:lnTo>
                  <a:pt x="306119" y="206706"/>
                </a:lnTo>
                <a:lnTo>
                  <a:pt x="314126" y="157063"/>
                </a:lnTo>
                <a:lnTo>
                  <a:pt x="306119" y="107420"/>
                </a:lnTo>
                <a:lnTo>
                  <a:pt x="283821" y="64304"/>
                </a:lnTo>
                <a:lnTo>
                  <a:pt x="249821" y="30304"/>
                </a:lnTo>
                <a:lnTo>
                  <a:pt x="206706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E8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66005" y="445678"/>
            <a:ext cx="2742141" cy="96922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sz="3366" spc="-45" dirty="0">
                <a:latin typeface="Manrope Medium"/>
                <a:cs typeface="Manrope Medium"/>
              </a:rPr>
              <a:t>Présentation </a:t>
            </a:r>
            <a:r>
              <a:rPr sz="3366" dirty="0">
                <a:latin typeface="Manrope Medium"/>
                <a:cs typeface="Manrope Medium"/>
              </a:rPr>
              <a:t>de</a:t>
            </a:r>
            <a:r>
              <a:rPr sz="3366" spc="-66" dirty="0">
                <a:latin typeface="Manrope Medium"/>
                <a:cs typeface="Manrope Medium"/>
              </a:rPr>
              <a:t> </a:t>
            </a:r>
            <a:r>
              <a:rPr sz="3366" spc="-127" dirty="0">
                <a:latin typeface="Manrope Medium"/>
                <a:cs typeface="Manrope Medium"/>
              </a:rPr>
              <a:t>l</a:t>
            </a:r>
            <a:r>
              <a:rPr sz="3366" spc="-280" dirty="0">
                <a:latin typeface="Manrope Medium"/>
                <a:cs typeface="Manrope Medium"/>
              </a:rPr>
              <a:t>’</a:t>
            </a:r>
            <a:r>
              <a:rPr sz="3366" spc="-55" dirty="0">
                <a:latin typeface="Manrope Medium"/>
                <a:cs typeface="Manrope Medium"/>
              </a:rPr>
              <a:t>a</a:t>
            </a:r>
            <a:r>
              <a:rPr sz="3366" spc="-77" dirty="0">
                <a:latin typeface="Manrope Medium"/>
                <a:cs typeface="Manrope Medium"/>
              </a:rPr>
              <a:t>n</a:t>
            </a:r>
            <a:r>
              <a:rPr sz="3366" spc="-93" dirty="0">
                <a:latin typeface="Manrope Medium"/>
                <a:cs typeface="Manrope Medium"/>
              </a:rPr>
              <a:t>i</a:t>
            </a:r>
            <a:r>
              <a:rPr sz="3366" spc="-55" dirty="0">
                <a:latin typeface="Manrope Medium"/>
                <a:cs typeface="Manrope Medium"/>
              </a:rPr>
              <a:t>m</a:t>
            </a:r>
            <a:r>
              <a:rPr sz="3366" spc="-75" dirty="0">
                <a:latin typeface="Manrope Medium"/>
                <a:cs typeface="Manrope Medium"/>
              </a:rPr>
              <a:t>a</a:t>
            </a:r>
            <a:r>
              <a:rPr sz="3366" spc="-150" dirty="0">
                <a:latin typeface="Manrope Medium"/>
                <a:cs typeface="Manrope Medium"/>
              </a:rPr>
              <a:t>t</a:t>
            </a:r>
            <a:r>
              <a:rPr sz="3366" spc="-75" dirty="0">
                <a:latin typeface="Manrope Medium"/>
                <a:cs typeface="Manrope Medium"/>
              </a:rPr>
              <a:t>e</a:t>
            </a:r>
            <a:r>
              <a:rPr sz="3366" spc="-73" dirty="0">
                <a:latin typeface="Manrope Medium"/>
                <a:cs typeface="Manrope Medium"/>
              </a:rPr>
              <a:t>u</a:t>
            </a:r>
            <a:r>
              <a:rPr sz="3366" spc="2" dirty="0">
                <a:latin typeface="Manrope Medium"/>
                <a:cs typeface="Manrope Medium"/>
              </a:rPr>
              <a:t>r</a:t>
            </a:r>
            <a:endParaRPr sz="3366" dirty="0">
              <a:latin typeface="Manrope Medium"/>
              <a:cs typeface="Manrope Medium"/>
            </a:endParaRP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51898C0A-FA09-B7D3-9184-B2D7D4C5D3B3}"/>
              </a:ext>
            </a:extLst>
          </p:cNvPr>
          <p:cNvSpPr txBox="1"/>
          <p:nvPr/>
        </p:nvSpPr>
        <p:spPr>
          <a:xfrm>
            <a:off x="4601939" y="1856231"/>
            <a:ext cx="3865856" cy="732903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lang="fr-CA" sz="2400" u="sng" spc="-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Titre</a:t>
            </a:r>
            <a:endParaRPr sz="2400" u="sng" dirty="0">
              <a:latin typeface="Manrope Medium"/>
              <a:cs typeface="Manrope Medium"/>
            </a:endParaRPr>
          </a:p>
          <a:p>
            <a:pPr marL="5776" marR="2310">
              <a:lnSpc>
                <a:spcPct val="117000"/>
              </a:lnSpc>
              <a:spcBef>
                <a:spcPts val="1228"/>
              </a:spcBef>
            </a:pPr>
            <a:r>
              <a:rPr lang="fr-CA" sz="1200" spc="-14" dirty="0">
                <a:latin typeface="Manrope"/>
                <a:cs typeface="Manrope"/>
              </a:rPr>
              <a:t>Texte</a:t>
            </a:r>
            <a:endParaRPr sz="1200" dirty="0">
              <a:latin typeface="Manrope"/>
              <a:cs typeface="Manrope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724400" y="1885950"/>
            <a:ext cx="3774307" cy="2404467"/>
          </a:xfrm>
          <a:prstGeom prst="rect">
            <a:avLst/>
          </a:prstGeom>
        </p:spPr>
        <p:txBody>
          <a:bodyPr vert="horz" wrap="square" lIns="0" tIns="5487" rIns="0" bIns="0" rtlCol="0">
            <a:spAutoFit/>
          </a:bodyPr>
          <a:lstStyle/>
          <a:p>
            <a:pPr marL="5776" marR="223241">
              <a:lnSpc>
                <a:spcPct val="108900"/>
              </a:lnSpc>
              <a:spcBef>
                <a:spcPts val="43"/>
              </a:spcBef>
            </a:pP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Une</a:t>
            </a:r>
            <a:r>
              <a:rPr sz="2400" u="sng" spc="-80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18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autre</a:t>
            </a:r>
            <a:r>
              <a:rPr sz="2400" u="sng" spc="-5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façon</a:t>
            </a:r>
            <a:r>
              <a:rPr sz="2400" u="sng" spc="-5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de</a:t>
            </a:r>
            <a:r>
              <a:rPr sz="2400" u="sng" spc="-61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5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lutter</a:t>
            </a:r>
            <a:r>
              <a:rPr sz="2400" u="sng" spc="-3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contre</a:t>
            </a:r>
            <a:r>
              <a:rPr sz="2400" u="sng" spc="-57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57" dirty="0">
                <a:latin typeface="Manrope Medium"/>
                <a:cs typeface="Manrope Medium"/>
              </a:rPr>
              <a:t> </a:t>
            </a:r>
            <a:r>
              <a:rPr sz="2400" u="sng" spc="-4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l’âgisme</a:t>
            </a:r>
            <a:r>
              <a:rPr sz="2400" u="sng" spc="-13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:</a:t>
            </a:r>
            <a:r>
              <a:rPr sz="2400" u="sng" spc="-66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32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favoriser</a:t>
            </a:r>
            <a:r>
              <a:rPr sz="2400" u="sng" spc="-41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les</a:t>
            </a:r>
            <a:r>
              <a:rPr sz="2400" u="sng" spc="-41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11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relations</a:t>
            </a:r>
            <a:r>
              <a:rPr sz="2400" u="sng" spc="-3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39" dirty="0">
                <a:latin typeface="Manrope Medium"/>
                <a:cs typeface="Manrope Medium"/>
              </a:rPr>
              <a:t> </a:t>
            </a:r>
            <a:r>
              <a:rPr sz="2400" u="sng" spc="-3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intergénérationnelles</a:t>
            </a:r>
            <a:r>
              <a:rPr sz="2400" u="sng" spc="-70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!</a:t>
            </a:r>
            <a:endParaRPr sz="2400" u="sng" dirty="0">
              <a:latin typeface="Manrope Medium"/>
              <a:cs typeface="Manrope Medium"/>
            </a:endParaRPr>
          </a:p>
          <a:p>
            <a:pPr marL="5776" marR="2310">
              <a:lnSpc>
                <a:spcPct val="117000"/>
              </a:lnSpc>
              <a:spcBef>
                <a:spcPts val="1228"/>
              </a:spcBef>
            </a:pPr>
            <a:r>
              <a:rPr sz="1200" spc="-18" dirty="0">
                <a:latin typeface="Manrope"/>
                <a:cs typeface="Manrope"/>
              </a:rPr>
              <a:t>Elles</a:t>
            </a:r>
            <a:r>
              <a:rPr sz="1200" spc="-30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prennent</a:t>
            </a:r>
            <a:r>
              <a:rPr sz="1200" spc="-27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forme</a:t>
            </a:r>
            <a:r>
              <a:rPr sz="1200" spc="-30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lorsque</a:t>
            </a:r>
            <a:r>
              <a:rPr sz="1200" spc="-30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des</a:t>
            </a:r>
            <a:r>
              <a:rPr sz="1200" spc="-27" dirty="0">
                <a:latin typeface="Manrope"/>
                <a:cs typeface="Manrope"/>
              </a:rPr>
              <a:t> </a:t>
            </a:r>
            <a:r>
              <a:rPr sz="1200" spc="-11" dirty="0">
                <a:latin typeface="Manrope"/>
                <a:cs typeface="Manrope"/>
              </a:rPr>
              <a:t>personnes</a:t>
            </a:r>
            <a:r>
              <a:rPr sz="1200" spc="-27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</a:t>
            </a:r>
            <a:r>
              <a:rPr sz="1200" spc="-30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générations </a:t>
            </a:r>
            <a:r>
              <a:rPr sz="1200" spc="-25" dirty="0">
                <a:latin typeface="Manrope"/>
                <a:cs typeface="Manrope"/>
              </a:rPr>
              <a:t>différentes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se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18" dirty="0">
                <a:latin typeface="Manrope"/>
                <a:cs typeface="Manrope"/>
              </a:rPr>
              <a:t>rencontrent,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11" dirty="0">
                <a:latin typeface="Manrope"/>
                <a:cs typeface="Manrope"/>
              </a:rPr>
              <a:t>échangent</a:t>
            </a:r>
            <a:r>
              <a:rPr sz="1200" spc="-20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et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apprennent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à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mieux </a:t>
            </a:r>
            <a:r>
              <a:rPr sz="1200" dirty="0">
                <a:latin typeface="Manrope"/>
                <a:cs typeface="Manrope"/>
              </a:rPr>
              <a:t>se</a:t>
            </a:r>
            <a:r>
              <a:rPr sz="1200" spc="-27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connaître.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CA68E1ED-6B09-9B65-A1BE-564461D6CD40}"/>
              </a:ext>
            </a:extLst>
          </p:cNvPr>
          <p:cNvSpPr txBox="1"/>
          <p:nvPr/>
        </p:nvSpPr>
        <p:spPr>
          <a:xfrm>
            <a:off x="566005" y="445678"/>
            <a:ext cx="4615595" cy="964477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Relations</a:t>
            </a:r>
            <a:br>
              <a:rPr lang="fr-CA" sz="3366" spc="-45" dirty="0">
                <a:latin typeface="Manrope Medium"/>
                <a:cs typeface="Manrope Medium"/>
              </a:rPr>
            </a:br>
            <a:r>
              <a:rPr lang="fr-CA" sz="3366" spc="-45" dirty="0" smtClean="0">
                <a:latin typeface="Manrope Medium"/>
                <a:cs typeface="Manrope Medium"/>
              </a:rPr>
              <a:t>intergénérationnelles</a:t>
            </a:r>
            <a:endParaRPr lang="fr-CA" sz="3366" spc="-45" dirty="0">
              <a:latin typeface="Manrope Medium"/>
              <a:cs typeface="Manrope Medium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1940" y="1856232"/>
            <a:ext cx="4008659" cy="2950818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400" u="sng" spc="-2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Pourquoi</a:t>
            </a:r>
            <a:r>
              <a:rPr sz="2400" u="sng" spc="-36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77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est-</a:t>
            </a: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ce</a:t>
            </a:r>
            <a:r>
              <a:rPr sz="2400" u="sng" spc="-2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une</a:t>
            </a:r>
            <a:r>
              <a:rPr sz="2400" u="sng" spc="-20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3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solution</a:t>
            </a:r>
            <a:r>
              <a:rPr sz="2400" u="sng" spc="-13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?</a:t>
            </a:r>
            <a:endParaRPr sz="2400" u="sng" dirty="0">
              <a:latin typeface="Manrope Medium"/>
              <a:cs typeface="Manrope Medium"/>
            </a:endParaRPr>
          </a:p>
          <a:p>
            <a:pPr marL="196094" indent="-190318">
              <a:spcBef>
                <a:spcPts val="1446"/>
              </a:spcBef>
              <a:buChar char="•"/>
              <a:tabLst>
                <a:tab pos="196094" algn="l"/>
              </a:tabLst>
            </a:pPr>
            <a:r>
              <a:rPr sz="1400" spc="-14" dirty="0">
                <a:latin typeface="Manrope"/>
                <a:cs typeface="Manrope"/>
              </a:rPr>
              <a:t>Brise</a:t>
            </a:r>
            <a:r>
              <a:rPr sz="1400" spc="-11" dirty="0">
                <a:latin typeface="Manrope"/>
                <a:cs typeface="Manrope"/>
              </a:rPr>
              <a:t> </a:t>
            </a:r>
            <a:r>
              <a:rPr sz="1400" spc="-27" dirty="0">
                <a:latin typeface="Manrope"/>
                <a:cs typeface="Manrope"/>
              </a:rPr>
              <a:t>les </a:t>
            </a:r>
            <a:r>
              <a:rPr sz="1400" spc="-34" dirty="0">
                <a:latin typeface="Manrope"/>
                <a:cs typeface="Manrope"/>
              </a:rPr>
              <a:t>préjugés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23" dirty="0">
                <a:latin typeface="Manrope"/>
                <a:cs typeface="Manrope"/>
              </a:rPr>
              <a:t>et</a:t>
            </a:r>
            <a:r>
              <a:rPr sz="1400" spc="-27" dirty="0">
                <a:latin typeface="Manrope"/>
                <a:cs typeface="Manrope"/>
              </a:rPr>
              <a:t> les </a:t>
            </a:r>
            <a:r>
              <a:rPr sz="1400" spc="-32" dirty="0">
                <a:latin typeface="Manrope"/>
                <a:cs typeface="Manrope"/>
              </a:rPr>
              <a:t>stéréotypes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39" dirty="0">
                <a:latin typeface="Manrope"/>
                <a:cs typeface="Manrope"/>
              </a:rPr>
              <a:t>entre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spc="-27" dirty="0">
                <a:latin typeface="Manrope"/>
                <a:cs typeface="Manrope"/>
              </a:rPr>
              <a:t>les </a:t>
            </a:r>
            <a:r>
              <a:rPr sz="1400" spc="-14" dirty="0">
                <a:latin typeface="Manrope"/>
                <a:cs typeface="Manrope"/>
              </a:rPr>
              <a:t>générations</a:t>
            </a:r>
            <a:endParaRPr sz="1400" dirty="0">
              <a:latin typeface="Manrope"/>
              <a:cs typeface="Manrope"/>
            </a:endParaRPr>
          </a:p>
          <a:p>
            <a:pPr marL="196094" marR="287932" indent="-190607">
              <a:lnSpc>
                <a:spcPct val="117000"/>
              </a:lnSpc>
              <a:spcBef>
                <a:spcPts val="748"/>
              </a:spcBef>
              <a:buChar char="•"/>
              <a:tabLst>
                <a:tab pos="196094" algn="l"/>
              </a:tabLst>
            </a:pPr>
            <a:r>
              <a:rPr sz="1400" spc="-9" dirty="0">
                <a:latin typeface="Manrope"/>
                <a:cs typeface="Manrope"/>
              </a:rPr>
              <a:t>Brise</a:t>
            </a:r>
            <a:r>
              <a:rPr sz="1400" spc="-16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l’isolement</a:t>
            </a:r>
            <a:r>
              <a:rPr sz="1400" spc="16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des</a:t>
            </a:r>
            <a:r>
              <a:rPr sz="1400" spc="14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personnes</a:t>
            </a:r>
            <a:r>
              <a:rPr sz="1400" spc="14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aînées,</a:t>
            </a:r>
            <a:r>
              <a:rPr sz="1400" spc="16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mais</a:t>
            </a:r>
            <a:r>
              <a:rPr sz="1400" spc="14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aussi </a:t>
            </a:r>
            <a:r>
              <a:rPr sz="1400" dirty="0">
                <a:latin typeface="Manrope"/>
                <a:cs typeface="Manrope"/>
              </a:rPr>
              <a:t>des</a:t>
            </a:r>
            <a:r>
              <a:rPr sz="1400" spc="-39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jeunes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400" spc="-16" dirty="0">
                <a:latin typeface="Manrope"/>
                <a:cs typeface="Manrope"/>
              </a:rPr>
              <a:t>Améliore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la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qualité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vie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des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personnes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9"/>
              </a:spcBef>
              <a:buChar char="•"/>
              <a:tabLst>
                <a:tab pos="196094" algn="l"/>
              </a:tabLst>
            </a:pPr>
            <a:r>
              <a:rPr sz="1400" spc="-23" dirty="0">
                <a:latin typeface="Manrope"/>
                <a:cs typeface="Manrope"/>
              </a:rPr>
              <a:t>Entretient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la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16" dirty="0">
                <a:latin typeface="Manrope"/>
                <a:cs typeface="Manrope"/>
              </a:rPr>
              <a:t>curiosité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et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23" dirty="0">
                <a:latin typeface="Manrope"/>
                <a:cs typeface="Manrope"/>
              </a:rPr>
              <a:t>l’ouverture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sur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le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monde</a:t>
            </a:r>
            <a:endParaRPr sz="1400" dirty="0">
              <a:latin typeface="Manrope"/>
              <a:cs typeface="Manrope"/>
            </a:endParaRPr>
          </a:p>
          <a:p>
            <a:pPr marL="196094" marR="70756" indent="-190607">
              <a:lnSpc>
                <a:spcPct val="117000"/>
              </a:lnSpc>
              <a:spcBef>
                <a:spcPts val="748"/>
              </a:spcBef>
              <a:buChar char="•"/>
              <a:tabLst>
                <a:tab pos="196094" algn="l"/>
              </a:tabLst>
            </a:pPr>
            <a:r>
              <a:rPr sz="1400" spc="-11" dirty="0">
                <a:latin typeface="Manrope"/>
                <a:cs typeface="Manrope"/>
              </a:rPr>
              <a:t>Stimule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le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partage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du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41" dirty="0">
                <a:latin typeface="Manrope"/>
                <a:cs typeface="Manrope"/>
              </a:rPr>
              <a:t>savoir-</a:t>
            </a:r>
            <a:r>
              <a:rPr sz="1400" spc="-11" dirty="0">
                <a:latin typeface="Manrope"/>
                <a:cs typeface="Manrope"/>
              </a:rPr>
              <a:t>faire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et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des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connaissances </a:t>
            </a:r>
            <a:r>
              <a:rPr sz="1400" spc="-16" dirty="0">
                <a:latin typeface="Manrope"/>
                <a:cs typeface="Manrope"/>
              </a:rPr>
              <a:t>entre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générations</a:t>
            </a:r>
            <a:endParaRPr sz="1400" dirty="0">
              <a:latin typeface="Manrope"/>
              <a:cs typeface="Manrope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F8E0550-66D5-E4EE-38E4-9788706259B2}"/>
              </a:ext>
            </a:extLst>
          </p:cNvPr>
          <p:cNvSpPr txBox="1"/>
          <p:nvPr/>
        </p:nvSpPr>
        <p:spPr>
          <a:xfrm>
            <a:off x="566004" y="445678"/>
            <a:ext cx="5453795" cy="964477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Bienfaits </a:t>
            </a:r>
            <a:r>
              <a:rPr lang="fr-CA" sz="3366" spc="-45" dirty="0" smtClean="0">
                <a:latin typeface="Manrope Medium"/>
                <a:cs typeface="Manrope Medium"/>
              </a:rPr>
              <a:t>des relations</a:t>
            </a:r>
            <a:r>
              <a:rPr lang="fr-CA" sz="3366" spc="-45" dirty="0">
                <a:latin typeface="Manrope Medium"/>
                <a:cs typeface="Manrope Medium"/>
              </a:rPr>
              <a:t/>
            </a:r>
            <a:br>
              <a:rPr lang="fr-CA" sz="3366" spc="-45" dirty="0">
                <a:latin typeface="Manrope Medium"/>
                <a:cs typeface="Manrope Medium"/>
              </a:rPr>
            </a:br>
            <a:r>
              <a:rPr lang="fr-CA" sz="3366" spc="-32" dirty="0" smtClean="0">
                <a:latin typeface="Manrope Medium"/>
                <a:cs typeface="Manrope Medium"/>
              </a:rPr>
              <a:t>intergé</a:t>
            </a:r>
            <a:r>
              <a:rPr lang="fr-CA" sz="3366" spc="-77" dirty="0" smtClean="0">
                <a:latin typeface="Manrope Medium"/>
                <a:cs typeface="Manrope Medium"/>
              </a:rPr>
              <a:t>nérationnelles</a:t>
            </a:r>
            <a:endParaRPr lang="fr-CA" sz="3366" spc="-45" dirty="0">
              <a:latin typeface="Manrope Medium"/>
              <a:cs typeface="Manrope Medium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72000" y="1581150"/>
            <a:ext cx="4161060" cy="2913179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 algn="l">
              <a:spcBef>
                <a:spcPts val="55"/>
              </a:spcBef>
            </a:pP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Découvrons-le concrètement !</a:t>
            </a:r>
            <a:endParaRPr sz="2400" u="sng" dirty="0">
              <a:latin typeface="Manrope Medium"/>
              <a:cs typeface="Manrope Medium"/>
            </a:endParaRPr>
          </a:p>
          <a:p>
            <a:pPr marL="5776" marR="2310" algn="l">
              <a:lnSpc>
                <a:spcPct val="117000"/>
              </a:lnSpc>
              <a:spcBef>
                <a:spcPts val="1228"/>
              </a:spcBef>
            </a:pPr>
            <a:r>
              <a:rPr sz="1400" dirty="0">
                <a:latin typeface="Manrope"/>
                <a:cs typeface="Manrope"/>
              </a:rPr>
              <a:t>La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série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i="1" spc="-23" dirty="0">
                <a:latin typeface="Manrope"/>
                <a:cs typeface="Manrope"/>
              </a:rPr>
              <a:t>Présent.es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est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composée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courts</a:t>
            </a:r>
            <a:r>
              <a:rPr lang="fr-CA" sz="1400" spc="-25" dirty="0">
                <a:latin typeface="Manrope"/>
                <a:cs typeface="Manrope"/>
              </a:rPr>
              <a:t> </a:t>
            </a:r>
            <a:r>
              <a:rPr sz="1400" spc="-5" dirty="0" err="1">
                <a:latin typeface="Manrope"/>
                <a:cs typeface="Manrope"/>
              </a:rPr>
              <a:t>documentaires</a:t>
            </a:r>
            <a:r>
              <a:rPr sz="1400" spc="-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qui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20" dirty="0">
                <a:latin typeface="Manrope"/>
                <a:cs typeface="Manrope"/>
              </a:rPr>
              <a:t>présentent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25" dirty="0">
                <a:latin typeface="Manrope"/>
                <a:cs typeface="Manrope"/>
              </a:rPr>
              <a:t>différentes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18" dirty="0">
                <a:latin typeface="Manrope"/>
                <a:cs typeface="Manrope"/>
              </a:rPr>
              <a:t>rencontres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intergénérationnelles </a:t>
            </a:r>
            <a:r>
              <a:rPr sz="1400" dirty="0">
                <a:latin typeface="Manrope"/>
                <a:cs typeface="Manrope"/>
              </a:rPr>
              <a:t>qui</a:t>
            </a:r>
            <a:r>
              <a:rPr sz="1400" spc="-36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ont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lieu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dans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la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Ville</a:t>
            </a:r>
            <a:r>
              <a:rPr sz="1400" spc="-36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Québec.</a:t>
            </a:r>
            <a:endParaRPr sz="1400" dirty="0">
              <a:latin typeface="Manrope"/>
              <a:cs typeface="Manrope"/>
            </a:endParaRPr>
          </a:p>
          <a:p>
            <a:pPr marL="5776" algn="just">
              <a:spcBef>
                <a:spcPts val="966"/>
              </a:spcBef>
            </a:pPr>
            <a:r>
              <a:rPr sz="1400" spc="-20" dirty="0">
                <a:latin typeface="Manrope"/>
                <a:cs typeface="Manrope"/>
              </a:rPr>
              <a:t>Déroulement</a:t>
            </a:r>
            <a:r>
              <a:rPr sz="1400" spc="-43" dirty="0">
                <a:latin typeface="Manrope"/>
                <a:cs typeface="Manrope"/>
              </a:rPr>
              <a:t> </a:t>
            </a:r>
            <a:r>
              <a:rPr sz="1400" spc="-23" dirty="0">
                <a:latin typeface="Manrope"/>
                <a:cs typeface="Manrope"/>
              </a:rPr>
              <a:t>: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400" spc="-14" dirty="0">
                <a:latin typeface="Manrope"/>
                <a:cs typeface="Manrope"/>
              </a:rPr>
              <a:t>Visionnement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des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documentaires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9"/>
              </a:spcBef>
              <a:buChar char="•"/>
              <a:tabLst>
                <a:tab pos="196094" algn="l"/>
              </a:tabLst>
            </a:pPr>
            <a:r>
              <a:rPr sz="1400" spc="-14" dirty="0">
                <a:latin typeface="Manrope"/>
                <a:cs typeface="Manrope"/>
              </a:rPr>
              <a:t>Prise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notes,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si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vous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le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souhaitez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400" spc="-14" dirty="0">
                <a:latin typeface="Manrope"/>
                <a:cs typeface="Manrope"/>
              </a:rPr>
              <a:t>Discussion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après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9" dirty="0" err="1">
                <a:latin typeface="Manrope"/>
                <a:cs typeface="Manrope"/>
              </a:rPr>
              <a:t>chaque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5" dirty="0" err="1">
                <a:latin typeface="Manrope"/>
                <a:cs typeface="Manrope"/>
              </a:rPr>
              <a:t>documentaire</a:t>
            </a:r>
            <a:endParaRPr sz="1400" dirty="0">
              <a:latin typeface="Manrope"/>
              <a:cs typeface="Manrope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DA512E5-1CAB-90EC-DA33-FE55B1A05233}"/>
              </a:ext>
            </a:extLst>
          </p:cNvPr>
          <p:cNvSpPr txBox="1"/>
          <p:nvPr/>
        </p:nvSpPr>
        <p:spPr>
          <a:xfrm>
            <a:off x="566005" y="445678"/>
            <a:ext cx="2862995" cy="96922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Présentation</a:t>
            </a:r>
            <a:br>
              <a:rPr lang="fr-CA" sz="3366" spc="-45" dirty="0">
                <a:latin typeface="Manrope Medium"/>
                <a:cs typeface="Manrope Medium"/>
              </a:rPr>
            </a:br>
            <a:r>
              <a:rPr lang="fr-CA" sz="3366" spc="-107" dirty="0">
                <a:latin typeface="Manrope Medium"/>
                <a:cs typeface="Manrope Medium"/>
              </a:rPr>
              <a:t>des vidéos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4587932F-0B01-EFCB-4982-C70D4117AC5B}"/>
              </a:ext>
            </a:extLst>
          </p:cNvPr>
          <p:cNvSpPr>
            <a:spLocks noChangeAspect="1"/>
          </p:cNvSpPr>
          <p:nvPr/>
        </p:nvSpPr>
        <p:spPr>
          <a:xfrm>
            <a:off x="228600" y="209550"/>
            <a:ext cx="8691213" cy="4726800"/>
          </a:xfrm>
          <a:prstGeom prst="roundRect">
            <a:avLst>
              <a:gd name="adj" fmla="val 2201"/>
            </a:avLst>
          </a:prstGeom>
          <a:blipFill dpi="0" rotWithShape="0">
            <a:blip r:embed="rId2"/>
            <a:srcRect/>
            <a:tile tx="0" ty="0" sx="43000" sy="43000" flip="none" algn="ct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1D5C0274-1CA0-B4A2-1115-3D6C254A81AA}"/>
              </a:ext>
            </a:extLst>
          </p:cNvPr>
          <p:cNvSpPr/>
          <p:nvPr/>
        </p:nvSpPr>
        <p:spPr>
          <a:xfrm>
            <a:off x="685800" y="3790950"/>
            <a:ext cx="2376000" cy="762000"/>
          </a:xfrm>
          <a:prstGeom prst="roundRect">
            <a:avLst>
              <a:gd name="adj" fmla="val 9838"/>
            </a:avLst>
          </a:prstGeom>
          <a:solidFill>
            <a:srgbClr val="E8BD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46AF9FDC-09CA-4E19-269A-6EFEBE9E8A81}"/>
              </a:ext>
            </a:extLst>
          </p:cNvPr>
          <p:cNvSpPr txBox="1"/>
          <p:nvPr/>
        </p:nvSpPr>
        <p:spPr>
          <a:xfrm>
            <a:off x="864000" y="3905347"/>
            <a:ext cx="2059200" cy="533205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La chorale</a:t>
            </a:r>
            <a:endParaRPr lang="fr-CA" sz="3366" spc="-107" dirty="0">
              <a:latin typeface="Manrope Medium"/>
              <a:cs typeface="Manrope Medium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7696200" y="4720906"/>
            <a:ext cx="107753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800" dirty="0" smtClean="0">
                <a:solidFill>
                  <a:schemeClr val="bg1"/>
                </a:solidFill>
              </a:rPr>
              <a:t>Photo : Élias </a:t>
            </a:r>
            <a:r>
              <a:rPr lang="fr-CA" sz="800" dirty="0" err="1" smtClean="0">
                <a:solidFill>
                  <a:schemeClr val="bg1"/>
                </a:solidFill>
              </a:rPr>
              <a:t>Djemil</a:t>
            </a:r>
            <a:endParaRPr lang="fr-CA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0466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1938" y="1856232"/>
            <a:ext cx="3780061" cy="740533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La</a:t>
            </a:r>
            <a:r>
              <a:rPr sz="2400" u="sng" spc="-1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chorale</a:t>
            </a:r>
            <a:endParaRPr sz="2400" u="sng" dirty="0">
              <a:latin typeface="Manrope Medium"/>
              <a:cs typeface="Manrope Medium"/>
            </a:endParaRPr>
          </a:p>
          <a:p>
            <a:pPr marL="5776">
              <a:spcBef>
                <a:spcPts val="1446"/>
              </a:spcBef>
            </a:pPr>
            <a:r>
              <a:rPr sz="1200" spc="-39" dirty="0">
                <a:latin typeface="Manrope"/>
                <a:cs typeface="Manrope"/>
                <a:hlinkClick r:id="rId2"/>
              </a:rPr>
              <a:t>https://youtu.be/2JAYiKaJqns</a:t>
            </a:r>
            <a:r>
              <a:rPr sz="1200" spc="7" dirty="0">
                <a:latin typeface="Manrope"/>
                <a:cs typeface="Manrope"/>
                <a:hlinkClick r:id="rId2"/>
              </a:rPr>
              <a:t> </a:t>
            </a:r>
            <a:r>
              <a:rPr sz="1200" spc="-30" dirty="0">
                <a:latin typeface="Manrope"/>
                <a:cs typeface="Manrope"/>
                <a:hlinkClick r:id="rId2"/>
              </a:rPr>
              <a:t>?si=g9ZLd6D_CrAoIzHp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66050" y="299003"/>
            <a:ext cx="4249427" cy="673079"/>
          </a:xfrm>
          <a:prstGeom prst="rect">
            <a:avLst/>
          </a:prstGeom>
        </p:spPr>
        <p:txBody>
          <a:bodyPr vert="horz" wrap="square" lIns="0" tIns="153606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dirty="0"/>
              <a:t>La</a:t>
            </a:r>
            <a:r>
              <a:rPr spc="-45" dirty="0"/>
              <a:t> </a:t>
            </a:r>
            <a:r>
              <a:rPr spc="-59" dirty="0"/>
              <a:t>chorale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1940" y="1856231"/>
            <a:ext cx="3932459" cy="1165073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À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retenir</a:t>
            </a:r>
            <a:endParaRPr sz="2400" u="sng" dirty="0">
              <a:latin typeface="Manrope Medium"/>
              <a:cs typeface="Manrope Medium"/>
            </a:endParaRPr>
          </a:p>
          <a:p>
            <a:pPr marL="5776" marR="2310">
              <a:lnSpc>
                <a:spcPct val="117000"/>
              </a:lnSpc>
              <a:spcBef>
                <a:spcPts val="1228"/>
              </a:spcBef>
            </a:pPr>
            <a:r>
              <a:rPr sz="1200" spc="-23" dirty="0">
                <a:latin typeface="Manrope"/>
                <a:cs typeface="Manrope"/>
              </a:rPr>
              <a:t>Lorsqu’on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partage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une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passion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commune,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ici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la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musique </a:t>
            </a:r>
            <a:r>
              <a:rPr sz="1200" dirty="0">
                <a:latin typeface="Manrope"/>
                <a:cs typeface="Manrope"/>
              </a:rPr>
              <a:t>et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le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chant,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27" dirty="0">
                <a:latin typeface="Manrope"/>
                <a:cs typeface="Manrope"/>
              </a:rPr>
              <a:t>c’est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16" dirty="0">
                <a:latin typeface="Manrope"/>
                <a:cs typeface="Manrope"/>
              </a:rPr>
              <a:t>enrichissant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27" dirty="0">
                <a:latin typeface="Manrope"/>
                <a:cs typeface="Manrope"/>
              </a:rPr>
              <a:t>s’entourer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personnes </a:t>
            </a:r>
            <a:r>
              <a:rPr sz="1200" dirty="0">
                <a:latin typeface="Manrope"/>
                <a:cs typeface="Manrope"/>
              </a:rPr>
              <a:t>de</a:t>
            </a:r>
            <a:r>
              <a:rPr sz="1200" spc="-36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tous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les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âges.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66050" y="299003"/>
            <a:ext cx="4249427" cy="673079"/>
          </a:xfrm>
          <a:prstGeom prst="rect">
            <a:avLst/>
          </a:prstGeom>
        </p:spPr>
        <p:txBody>
          <a:bodyPr vert="horz" wrap="square" lIns="0" tIns="153606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dirty="0"/>
              <a:t>La</a:t>
            </a:r>
            <a:r>
              <a:rPr spc="-45" dirty="0"/>
              <a:t> </a:t>
            </a:r>
            <a:r>
              <a:rPr spc="-59" dirty="0"/>
              <a:t>chorale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C9A6BF58-76D1-3176-4D6E-DEA79A7A870F}"/>
              </a:ext>
            </a:extLst>
          </p:cNvPr>
          <p:cNvSpPr/>
          <p:nvPr/>
        </p:nvSpPr>
        <p:spPr>
          <a:xfrm>
            <a:off x="228600" y="209550"/>
            <a:ext cx="8686800" cy="4724400"/>
          </a:xfrm>
          <a:prstGeom prst="roundRect">
            <a:avLst>
              <a:gd name="adj" fmla="val 2201"/>
            </a:avLst>
          </a:prstGeom>
          <a:blipFill dpi="0" rotWithShape="1">
            <a:blip r:embed="rId2"/>
            <a:srcRect/>
            <a:tile tx="0" ty="0" sx="43000" sy="43000" flip="none" algn="ct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E9D5D3B6-A533-9CA7-5075-D0222AB1DCF2}"/>
              </a:ext>
            </a:extLst>
          </p:cNvPr>
          <p:cNvSpPr/>
          <p:nvPr/>
        </p:nvSpPr>
        <p:spPr>
          <a:xfrm>
            <a:off x="685800" y="3790950"/>
            <a:ext cx="4320000" cy="762000"/>
          </a:xfrm>
          <a:prstGeom prst="roundRect">
            <a:avLst>
              <a:gd name="adj" fmla="val 9838"/>
            </a:avLst>
          </a:prstGeom>
          <a:solidFill>
            <a:srgbClr val="E8BD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46AF9FDC-09CA-4E19-269A-6EFEBE9E8A81}"/>
              </a:ext>
            </a:extLst>
          </p:cNvPr>
          <p:cNvSpPr txBox="1"/>
          <p:nvPr/>
        </p:nvSpPr>
        <p:spPr>
          <a:xfrm>
            <a:off x="864000" y="3905347"/>
            <a:ext cx="4165200" cy="533205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Les entrepreneuses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7837861" y="4718506"/>
            <a:ext cx="107753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800" dirty="0" smtClean="0">
                <a:solidFill>
                  <a:schemeClr val="bg1"/>
                </a:solidFill>
              </a:rPr>
              <a:t>Photo : Élias </a:t>
            </a:r>
            <a:r>
              <a:rPr lang="fr-CA" sz="800" dirty="0" err="1" smtClean="0">
                <a:solidFill>
                  <a:schemeClr val="bg1"/>
                </a:solidFill>
              </a:rPr>
              <a:t>Djemil</a:t>
            </a:r>
            <a:endParaRPr lang="fr-CA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211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1940" y="1856232"/>
            <a:ext cx="3627660" cy="740533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Les</a:t>
            </a:r>
            <a:r>
              <a:rPr sz="2400" u="sng" spc="-8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entrepreneuses</a:t>
            </a:r>
            <a:endParaRPr sz="2400" u="sng" dirty="0">
              <a:latin typeface="Manrope Medium"/>
              <a:cs typeface="Manrope Medium"/>
            </a:endParaRPr>
          </a:p>
          <a:p>
            <a:pPr marL="5776">
              <a:spcBef>
                <a:spcPts val="1446"/>
              </a:spcBef>
            </a:pPr>
            <a:r>
              <a:rPr sz="1200" spc="-41" dirty="0">
                <a:latin typeface="Manrope"/>
                <a:cs typeface="Manrope"/>
                <a:hlinkClick r:id="rId2"/>
              </a:rPr>
              <a:t>https://youtu.be/OT2ke35EtIE</a:t>
            </a:r>
            <a:r>
              <a:rPr sz="1200" spc="20" dirty="0">
                <a:latin typeface="Manrope"/>
                <a:cs typeface="Manrope"/>
                <a:hlinkClick r:id="rId2"/>
              </a:rPr>
              <a:t> </a:t>
            </a:r>
            <a:r>
              <a:rPr sz="1200" spc="-27" dirty="0">
                <a:latin typeface="Manrope"/>
                <a:cs typeface="Manrope"/>
                <a:hlinkClick r:id="rId2"/>
              </a:rPr>
              <a:t>?si=j7ulk2b9VDvH4Hij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B8793579-96C9-A0C1-667F-CDDF58BEE1DD}"/>
              </a:ext>
            </a:extLst>
          </p:cNvPr>
          <p:cNvSpPr txBox="1"/>
          <p:nvPr/>
        </p:nvSpPr>
        <p:spPr>
          <a:xfrm>
            <a:off x="566005" y="445678"/>
            <a:ext cx="3243995" cy="96922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Les</a:t>
            </a:r>
            <a:br>
              <a:rPr lang="fr-CA" sz="3366" spc="-45" dirty="0">
                <a:latin typeface="Manrope Medium"/>
                <a:cs typeface="Manrope Medium"/>
              </a:rPr>
            </a:br>
            <a:r>
              <a:rPr lang="fr-CA" sz="3366" spc="-107" dirty="0">
                <a:latin typeface="Manrope Medium"/>
                <a:cs typeface="Manrope Medium"/>
              </a:rPr>
              <a:t>entrepreneuses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1941" y="1856231"/>
            <a:ext cx="3493305" cy="1479197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À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retenir</a:t>
            </a:r>
            <a:endParaRPr sz="2400" u="sng" dirty="0">
              <a:latin typeface="Manrope Medium"/>
              <a:cs typeface="Manrope Medium"/>
            </a:endParaRPr>
          </a:p>
          <a:p>
            <a:pPr marL="5776" algn="l">
              <a:spcBef>
                <a:spcPts val="1446"/>
              </a:spcBef>
            </a:pPr>
            <a:r>
              <a:rPr sz="1200" spc="-5" dirty="0">
                <a:latin typeface="Manrope"/>
                <a:cs typeface="Manrope"/>
              </a:rPr>
              <a:t>Les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spc="-11" dirty="0">
                <a:latin typeface="Manrope"/>
                <a:cs typeface="Manrope"/>
              </a:rPr>
              <a:t>personnes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aînées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peuvent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spc="-11" dirty="0">
                <a:latin typeface="Manrope"/>
                <a:cs typeface="Manrope"/>
              </a:rPr>
              <a:t>encore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spc="-16" dirty="0" err="1">
                <a:latin typeface="Manrope"/>
                <a:cs typeface="Manrope"/>
              </a:rPr>
              <a:t>être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spc="-5" dirty="0" err="1">
                <a:latin typeface="Manrope"/>
                <a:cs typeface="Manrope"/>
              </a:rPr>
              <a:t>intéressées</a:t>
            </a:r>
            <a:r>
              <a:rPr lang="fr-CA" sz="1200" spc="-5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à</a:t>
            </a:r>
            <a:r>
              <a:rPr sz="1200" spc="-27" dirty="0">
                <a:latin typeface="Manrope"/>
                <a:cs typeface="Manrope"/>
              </a:rPr>
              <a:t> travailler, </a:t>
            </a:r>
            <a:r>
              <a:rPr sz="1200" dirty="0">
                <a:latin typeface="Manrope"/>
                <a:cs typeface="Manrope"/>
              </a:rPr>
              <a:t>les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spc="-11" dirty="0">
                <a:latin typeface="Manrope"/>
                <a:cs typeface="Manrope"/>
              </a:rPr>
              <a:t>forces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et</a:t>
            </a:r>
            <a:r>
              <a:rPr sz="1200" spc="-27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les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connaissances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</a:t>
            </a:r>
            <a:r>
              <a:rPr sz="1200" spc="-27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différentes </a:t>
            </a:r>
            <a:r>
              <a:rPr sz="1200" spc="-16" dirty="0">
                <a:latin typeface="Manrope"/>
                <a:cs typeface="Manrope"/>
              </a:rPr>
              <a:t>générations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peuvent</a:t>
            </a:r>
            <a:r>
              <a:rPr sz="1200" spc="-27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créer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</a:t>
            </a:r>
            <a:r>
              <a:rPr sz="1200" spc="-27" dirty="0">
                <a:latin typeface="Manrope"/>
                <a:cs typeface="Manrope"/>
              </a:rPr>
              <a:t> </a:t>
            </a:r>
            <a:r>
              <a:rPr sz="1200" spc="-23" dirty="0">
                <a:latin typeface="Manrope"/>
                <a:cs typeface="Manrope"/>
              </a:rPr>
              <a:t>l’innovation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et</a:t>
            </a:r>
            <a:r>
              <a:rPr sz="1200" spc="-27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faire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spc="-5" dirty="0" err="1">
                <a:latin typeface="Manrope"/>
                <a:cs typeface="Manrope"/>
              </a:rPr>
              <a:t>grandir</a:t>
            </a:r>
            <a:r>
              <a:rPr sz="1200" spc="-5" dirty="0">
                <a:latin typeface="Manrope"/>
                <a:cs typeface="Manrope"/>
              </a:rPr>
              <a:t> </a:t>
            </a:r>
            <a:r>
              <a:rPr lang="fr-CA" sz="1200" spc="-5" dirty="0">
                <a:latin typeface="Manrope"/>
                <a:cs typeface="Manrope"/>
              </a:rPr>
              <a:t/>
            </a:r>
            <a:br>
              <a:rPr lang="fr-CA" sz="1200" spc="-5" dirty="0">
                <a:latin typeface="Manrope"/>
                <a:cs typeface="Manrope"/>
              </a:rPr>
            </a:br>
            <a:r>
              <a:rPr sz="1200" dirty="0" err="1">
                <a:latin typeface="Manrope"/>
                <a:cs typeface="Manrope"/>
              </a:rPr>
              <a:t>une</a:t>
            </a:r>
            <a:r>
              <a:rPr sz="1200" spc="-43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entreprise.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0F9B8477-6D82-F746-6DCA-8C12B919B4F8}"/>
              </a:ext>
            </a:extLst>
          </p:cNvPr>
          <p:cNvSpPr txBox="1"/>
          <p:nvPr/>
        </p:nvSpPr>
        <p:spPr>
          <a:xfrm>
            <a:off x="566005" y="445678"/>
            <a:ext cx="3243995" cy="96922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Les</a:t>
            </a:r>
            <a:br>
              <a:rPr lang="fr-CA" sz="3366" spc="-45" dirty="0">
                <a:latin typeface="Manrope Medium"/>
                <a:cs typeface="Manrope Medium"/>
              </a:rPr>
            </a:br>
            <a:r>
              <a:rPr lang="fr-CA" sz="3366" spc="-107" dirty="0">
                <a:latin typeface="Manrope Medium"/>
                <a:cs typeface="Manrope Medium"/>
              </a:rPr>
              <a:t>entrepreneuses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6876E973-D9BA-D1D7-59AB-0780029CACDA}"/>
              </a:ext>
            </a:extLst>
          </p:cNvPr>
          <p:cNvSpPr/>
          <p:nvPr/>
        </p:nvSpPr>
        <p:spPr>
          <a:xfrm>
            <a:off x="228600" y="209550"/>
            <a:ext cx="8686800" cy="4724400"/>
          </a:xfrm>
          <a:prstGeom prst="roundRect">
            <a:avLst>
              <a:gd name="adj" fmla="val 2201"/>
            </a:avLst>
          </a:prstGeom>
          <a:blipFill dpi="0" rotWithShape="1">
            <a:blip r:embed="rId2"/>
            <a:srcRect/>
            <a:tile tx="0" ty="44450" sx="51000" sy="51000" flip="none" algn="b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01B3E054-C9CC-9DF2-2E6D-0765F00C0D2E}"/>
              </a:ext>
            </a:extLst>
          </p:cNvPr>
          <p:cNvSpPr/>
          <p:nvPr/>
        </p:nvSpPr>
        <p:spPr>
          <a:xfrm>
            <a:off x="685800" y="3790950"/>
            <a:ext cx="2915998" cy="762000"/>
          </a:xfrm>
          <a:prstGeom prst="roundRect">
            <a:avLst>
              <a:gd name="adj" fmla="val 9838"/>
            </a:avLst>
          </a:prstGeom>
          <a:solidFill>
            <a:srgbClr val="E8BD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46AF9FDC-09CA-4E19-269A-6EFEBE9E8A81}"/>
              </a:ext>
            </a:extLst>
          </p:cNvPr>
          <p:cNvSpPr txBox="1"/>
          <p:nvPr/>
        </p:nvSpPr>
        <p:spPr>
          <a:xfrm>
            <a:off x="864000" y="3905347"/>
            <a:ext cx="3555600" cy="533205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Les coureurs</a:t>
            </a:r>
            <a:endParaRPr lang="fr-CA" sz="3366" spc="-107" dirty="0">
              <a:latin typeface="Manrope Medium"/>
              <a:cs typeface="Manrope Medium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7610932" y="4705350"/>
            <a:ext cx="129234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800" dirty="0" smtClean="0">
                <a:solidFill>
                  <a:schemeClr val="bg1"/>
                </a:solidFill>
              </a:rPr>
              <a:t>Photo : Élisabeth </a:t>
            </a:r>
            <a:r>
              <a:rPr lang="fr-CA" sz="800" dirty="0" err="1" smtClean="0">
                <a:solidFill>
                  <a:schemeClr val="bg1"/>
                </a:solidFill>
              </a:rPr>
              <a:t>Crispo</a:t>
            </a:r>
            <a:endParaRPr lang="fr-CA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896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1940" y="445678"/>
            <a:ext cx="3771707" cy="4433852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Un</a:t>
            </a:r>
            <a:r>
              <a:rPr sz="2400" u="sng" spc="-6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32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atelier</a:t>
            </a:r>
            <a:r>
              <a:rPr sz="2400" u="sng" spc="-3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7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développé</a:t>
            </a:r>
            <a:r>
              <a:rPr sz="2400" u="sng" spc="-3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0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par</a:t>
            </a:r>
            <a:r>
              <a:rPr sz="2400" u="sng" spc="-13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:</a:t>
            </a:r>
            <a:endParaRPr sz="2400" u="sng" dirty="0">
              <a:latin typeface="Manrope Medium"/>
              <a:cs typeface="Manrope Medium"/>
            </a:endParaRPr>
          </a:p>
          <a:p>
            <a:pPr marL="196094" marR="209379" indent="-190607">
              <a:lnSpc>
                <a:spcPct val="117000"/>
              </a:lnSpc>
              <a:spcBef>
                <a:spcPts val="1228"/>
              </a:spcBef>
              <a:buChar char="•"/>
              <a:tabLst>
                <a:tab pos="196094" algn="l"/>
              </a:tabLst>
            </a:pPr>
            <a:r>
              <a:rPr sz="1200" spc="-20" dirty="0">
                <a:latin typeface="Manrope"/>
                <a:cs typeface="Manrope"/>
              </a:rPr>
              <a:t>Initiative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pour</a:t>
            </a:r>
            <a:r>
              <a:rPr sz="1200" spc="-20" dirty="0">
                <a:latin typeface="Manrope"/>
                <a:cs typeface="Manrope"/>
              </a:rPr>
              <a:t> l’inclusion</a:t>
            </a:r>
            <a:r>
              <a:rPr sz="1200" spc="-18" dirty="0">
                <a:latin typeface="Manrope"/>
                <a:cs typeface="Manrope"/>
              </a:rPr>
              <a:t> </a:t>
            </a:r>
            <a:r>
              <a:rPr sz="1200" spc="-11" dirty="0">
                <a:latin typeface="Manrope"/>
                <a:cs typeface="Manrope"/>
              </a:rPr>
              <a:t>sociale</a:t>
            </a:r>
            <a:r>
              <a:rPr sz="1200" spc="-20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des</a:t>
            </a:r>
            <a:r>
              <a:rPr sz="1200" spc="-18" dirty="0">
                <a:latin typeface="Manrope"/>
                <a:cs typeface="Manrope"/>
              </a:rPr>
              <a:t> </a:t>
            </a:r>
            <a:r>
              <a:rPr sz="1200" spc="-11" dirty="0">
                <a:latin typeface="Manrope"/>
                <a:cs typeface="Manrope"/>
              </a:rPr>
              <a:t>personnes</a:t>
            </a:r>
            <a:r>
              <a:rPr sz="1200" spc="-18" dirty="0">
                <a:latin typeface="Manrope"/>
                <a:cs typeface="Manrope"/>
              </a:rPr>
              <a:t> aînées</a:t>
            </a:r>
            <a:r>
              <a:rPr sz="1200" spc="-80" dirty="0">
                <a:latin typeface="Manrope"/>
                <a:cs typeface="Manrope"/>
              </a:rPr>
              <a:t> </a:t>
            </a:r>
            <a:r>
              <a:rPr sz="1200" spc="-23" dirty="0">
                <a:latin typeface="Manrope"/>
                <a:cs typeface="Manrope"/>
              </a:rPr>
              <a:t>: </a:t>
            </a:r>
            <a:r>
              <a:rPr sz="1200" dirty="0">
                <a:latin typeface="Manrope"/>
                <a:cs typeface="Manrope"/>
              </a:rPr>
              <a:t>un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spc="-11" dirty="0">
                <a:latin typeface="Manrope"/>
                <a:cs typeface="Manrope"/>
              </a:rPr>
              <a:t>enjeu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collectif</a:t>
            </a:r>
            <a:endParaRPr sz="1200" dirty="0">
              <a:latin typeface="Manrope"/>
              <a:cs typeface="Manrope"/>
            </a:endParaRPr>
          </a:p>
          <a:p>
            <a:pPr marL="196094" marR="346558" indent="-190607">
              <a:lnSpc>
                <a:spcPct val="117000"/>
              </a:lnSpc>
              <a:spcBef>
                <a:spcPts val="748"/>
              </a:spcBef>
              <a:buChar char="•"/>
              <a:tabLst>
                <a:tab pos="196094" algn="l"/>
              </a:tabLst>
            </a:pPr>
            <a:r>
              <a:rPr sz="1200" spc="-14" dirty="0">
                <a:latin typeface="Manrope"/>
                <a:cs typeface="Manrope"/>
              </a:rPr>
              <a:t>Institut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sur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le</a:t>
            </a:r>
            <a:r>
              <a:rPr sz="1200" spc="-20" dirty="0">
                <a:latin typeface="Manrope"/>
                <a:cs typeface="Manrope"/>
              </a:rPr>
              <a:t> vieillissement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et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la</a:t>
            </a:r>
            <a:r>
              <a:rPr sz="1200" spc="-20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participation</a:t>
            </a:r>
            <a:r>
              <a:rPr sz="1200" spc="-20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sociale </a:t>
            </a:r>
            <a:r>
              <a:rPr sz="1200" dirty="0">
                <a:latin typeface="Manrope"/>
                <a:cs typeface="Manrope"/>
              </a:rPr>
              <a:t>des</a:t>
            </a:r>
            <a:r>
              <a:rPr sz="1200" spc="-27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aînés</a:t>
            </a:r>
            <a:r>
              <a:rPr sz="1200" spc="-27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</a:t>
            </a:r>
            <a:r>
              <a:rPr sz="1200" spc="-30" dirty="0">
                <a:latin typeface="Manrope"/>
                <a:cs typeface="Manrope"/>
              </a:rPr>
              <a:t> </a:t>
            </a:r>
            <a:r>
              <a:rPr sz="1200" spc="-20" dirty="0">
                <a:latin typeface="Manrope"/>
                <a:cs typeface="Manrope"/>
              </a:rPr>
              <a:t>l’Université</a:t>
            </a:r>
            <a:r>
              <a:rPr sz="1200" spc="-30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Laval</a:t>
            </a:r>
            <a:endParaRPr sz="1200" dirty="0">
              <a:latin typeface="Manrope"/>
              <a:cs typeface="Manrope"/>
            </a:endParaRPr>
          </a:p>
          <a:p>
            <a:pPr marL="5776">
              <a:spcBef>
                <a:spcPts val="1410"/>
              </a:spcBef>
            </a:pPr>
            <a:r>
              <a:rPr sz="2400" u="sng" spc="-2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Buts</a:t>
            </a:r>
            <a:r>
              <a:rPr sz="2400" u="sng" spc="-13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:</a:t>
            </a:r>
            <a:endParaRPr sz="2400" u="sng" dirty="0">
              <a:latin typeface="Manrope Medium"/>
              <a:cs typeface="Manrope Medium"/>
            </a:endParaRPr>
          </a:p>
          <a:p>
            <a:pPr marL="196094" indent="-190318">
              <a:spcBef>
                <a:spcPts val="1444"/>
              </a:spcBef>
              <a:buChar char="•"/>
              <a:tabLst>
                <a:tab pos="196094" algn="l"/>
              </a:tabLst>
            </a:pPr>
            <a:r>
              <a:rPr sz="1200" spc="-18" dirty="0">
                <a:latin typeface="Manrope"/>
                <a:cs typeface="Manrope"/>
              </a:rPr>
              <a:t>Sensibiliser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au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sujet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des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16" dirty="0">
                <a:latin typeface="Manrope"/>
                <a:cs typeface="Manrope"/>
              </a:rPr>
              <a:t>préjugés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liés</a:t>
            </a:r>
            <a:r>
              <a:rPr sz="1200" spc="-20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à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l’âge</a:t>
            </a:r>
            <a:endParaRPr sz="1200" dirty="0">
              <a:latin typeface="Manrope"/>
              <a:cs typeface="Manrope"/>
            </a:endParaRPr>
          </a:p>
          <a:p>
            <a:pPr marL="196094" indent="-190318">
              <a:spcBef>
                <a:spcPts val="969"/>
              </a:spcBef>
              <a:buChar char="•"/>
              <a:tabLst>
                <a:tab pos="196094" algn="l"/>
              </a:tabLst>
            </a:pPr>
            <a:r>
              <a:rPr sz="1200" spc="-23" dirty="0">
                <a:latin typeface="Manrope"/>
                <a:cs typeface="Manrope"/>
              </a:rPr>
              <a:t>Faire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spc="-11" dirty="0">
                <a:latin typeface="Manrope"/>
                <a:cs typeface="Manrope"/>
              </a:rPr>
              <a:t>découvrir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l’impact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des</a:t>
            </a:r>
            <a:r>
              <a:rPr sz="1200" spc="-20" dirty="0">
                <a:latin typeface="Manrope"/>
                <a:cs typeface="Manrope"/>
              </a:rPr>
              <a:t> </a:t>
            </a:r>
            <a:r>
              <a:rPr sz="1200" spc="-18" dirty="0">
                <a:latin typeface="Manrope"/>
                <a:cs typeface="Manrope"/>
              </a:rPr>
              <a:t>relations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intergénérationnelles</a:t>
            </a:r>
            <a:endParaRPr sz="1200" dirty="0">
              <a:latin typeface="Manrope"/>
              <a:cs typeface="Manrope"/>
            </a:endParaRPr>
          </a:p>
          <a:p>
            <a:pPr marL="5776">
              <a:spcBef>
                <a:spcPts val="1408"/>
              </a:spcBef>
            </a:pPr>
            <a:r>
              <a:rPr sz="2400" u="sng" spc="-3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Déroulement</a:t>
            </a:r>
            <a:r>
              <a:rPr sz="2400" u="sng" spc="-10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:</a:t>
            </a:r>
            <a:endParaRPr sz="2400" u="sng" dirty="0">
              <a:latin typeface="Manrope Medium"/>
              <a:cs typeface="Manrope Medium"/>
            </a:endParaRPr>
          </a:p>
          <a:p>
            <a:pPr marL="196094" indent="-190318">
              <a:spcBef>
                <a:spcPts val="1446"/>
              </a:spcBef>
              <a:buChar char="•"/>
              <a:tabLst>
                <a:tab pos="196094" algn="l"/>
              </a:tabLst>
            </a:pPr>
            <a:r>
              <a:rPr sz="1200" spc="-16" dirty="0">
                <a:latin typeface="Manrope"/>
                <a:cs typeface="Manrope"/>
              </a:rPr>
              <a:t>Introduction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à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20" dirty="0">
                <a:latin typeface="Manrope"/>
                <a:cs typeface="Manrope"/>
              </a:rPr>
              <a:t>l’âgisme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et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ses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formes</a:t>
            </a:r>
            <a:endParaRPr sz="12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200" spc="-14" dirty="0">
                <a:latin typeface="Manrope"/>
                <a:cs typeface="Manrope"/>
              </a:rPr>
              <a:t>Visionnement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courts</a:t>
            </a:r>
            <a:r>
              <a:rPr sz="1200" spc="-30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documentaires</a:t>
            </a:r>
            <a:endParaRPr sz="12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200" spc="-9" dirty="0">
                <a:latin typeface="Manrope"/>
                <a:cs typeface="Manrope"/>
              </a:rPr>
              <a:t>Durée</a:t>
            </a:r>
            <a:r>
              <a:rPr sz="1200" spc="-18" dirty="0">
                <a:latin typeface="Manrope"/>
                <a:cs typeface="Manrope"/>
              </a:rPr>
              <a:t> approximative</a:t>
            </a:r>
            <a:r>
              <a:rPr sz="1200" spc="-16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</a:t>
            </a:r>
            <a:r>
              <a:rPr sz="1200" spc="-16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XX</a:t>
            </a:r>
            <a:r>
              <a:rPr sz="1200" spc="-14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minutes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3353A9FB-C41D-7454-7372-F6D9F09906AA}"/>
              </a:ext>
            </a:extLst>
          </p:cNvPr>
          <p:cNvSpPr txBox="1"/>
          <p:nvPr/>
        </p:nvSpPr>
        <p:spPr>
          <a:xfrm>
            <a:off x="566005" y="445678"/>
            <a:ext cx="2742141" cy="96922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Description</a:t>
            </a:r>
            <a:r>
              <a:rPr sz="3366" spc="-45" dirty="0">
                <a:latin typeface="Manrope Medium"/>
                <a:cs typeface="Manrope Medium"/>
              </a:rPr>
              <a:t> </a:t>
            </a:r>
            <a:r>
              <a:rPr lang="fr-CA" sz="3366" dirty="0">
                <a:latin typeface="Manrope Medium"/>
                <a:cs typeface="Manrope Medium"/>
              </a:rPr>
              <a:t>de</a:t>
            </a:r>
            <a:r>
              <a:rPr lang="fr-CA" sz="3366" spc="-70" dirty="0">
                <a:latin typeface="Manrope Medium"/>
                <a:cs typeface="Manrope Medium"/>
              </a:rPr>
              <a:t> </a:t>
            </a:r>
            <a:r>
              <a:rPr lang="fr-CA" sz="3366" spc="-125" dirty="0">
                <a:latin typeface="Manrope Medium"/>
                <a:cs typeface="Manrope Medium"/>
              </a:rPr>
              <a:t>l</a:t>
            </a:r>
            <a:r>
              <a:rPr lang="fr-CA" sz="3366" spc="-271" dirty="0">
                <a:latin typeface="Manrope Medium"/>
                <a:cs typeface="Manrope Medium"/>
              </a:rPr>
              <a:t>’</a:t>
            </a:r>
            <a:r>
              <a:rPr lang="fr-CA" sz="3366" spc="-50" dirty="0">
                <a:latin typeface="Manrope Medium"/>
                <a:cs typeface="Manrope Medium"/>
              </a:rPr>
              <a:t>a</a:t>
            </a:r>
            <a:r>
              <a:rPr lang="fr-CA" sz="3366" spc="-25" dirty="0">
                <a:latin typeface="Manrope Medium"/>
                <a:cs typeface="Manrope Medium"/>
              </a:rPr>
              <a:t>c</a:t>
            </a:r>
            <a:r>
              <a:rPr lang="fr-CA" sz="3366" spc="-132" dirty="0">
                <a:latin typeface="Manrope Medium"/>
                <a:cs typeface="Manrope Medium"/>
              </a:rPr>
              <a:t>t</a:t>
            </a:r>
            <a:r>
              <a:rPr lang="fr-CA" sz="3366" spc="-98" dirty="0">
                <a:latin typeface="Manrope Medium"/>
                <a:cs typeface="Manrope Medium"/>
              </a:rPr>
              <a:t>i</a:t>
            </a:r>
            <a:r>
              <a:rPr lang="fr-CA" sz="3366" spc="-96" dirty="0">
                <a:latin typeface="Manrope Medium"/>
                <a:cs typeface="Manrope Medium"/>
              </a:rPr>
              <a:t>v</a:t>
            </a:r>
            <a:r>
              <a:rPr lang="fr-CA" sz="3366" spc="-80" dirty="0">
                <a:latin typeface="Manrope Medium"/>
                <a:cs typeface="Manrope Medium"/>
              </a:rPr>
              <a:t>i</a:t>
            </a:r>
            <a:r>
              <a:rPr lang="fr-CA" sz="3366" spc="-148" dirty="0">
                <a:latin typeface="Manrope Medium"/>
                <a:cs typeface="Manrope Medium"/>
              </a:rPr>
              <a:t>t</a:t>
            </a:r>
            <a:r>
              <a:rPr lang="fr-CA" sz="3366" spc="5" dirty="0">
                <a:latin typeface="Manrope Medium"/>
                <a:cs typeface="Manrope Medium"/>
              </a:rPr>
              <a:t>é</a:t>
            </a:r>
            <a:endParaRPr lang="fr-CA" sz="3366" dirty="0">
              <a:latin typeface="Manrope Medium"/>
              <a:cs typeface="Manrope Medium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1940" y="1856232"/>
            <a:ext cx="3856260" cy="740533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Les</a:t>
            </a:r>
            <a:r>
              <a:rPr sz="2400" u="sng" spc="-8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coureurs</a:t>
            </a:r>
            <a:endParaRPr sz="2400" u="sng" dirty="0">
              <a:latin typeface="Manrope Medium"/>
              <a:cs typeface="Manrope Medium"/>
            </a:endParaRPr>
          </a:p>
          <a:p>
            <a:pPr marL="5776">
              <a:spcBef>
                <a:spcPts val="1446"/>
              </a:spcBef>
            </a:pPr>
            <a:r>
              <a:rPr sz="1200" spc="-36" dirty="0">
                <a:latin typeface="Manrope"/>
                <a:cs typeface="Manrope"/>
                <a:hlinkClick r:id="rId2"/>
              </a:rPr>
              <a:t>https://youtu.be/rpnGyPXFCaU</a:t>
            </a:r>
            <a:r>
              <a:rPr sz="1200" spc="-5" dirty="0">
                <a:latin typeface="Manrope"/>
                <a:cs typeface="Manrope"/>
                <a:hlinkClick r:id="rId2"/>
              </a:rPr>
              <a:t> </a:t>
            </a:r>
            <a:r>
              <a:rPr sz="1200" spc="-25" dirty="0">
                <a:latin typeface="Manrope"/>
                <a:cs typeface="Manrope"/>
                <a:hlinkClick r:id="rId2"/>
              </a:rPr>
              <a:t>?si=n5yrsJl0BNVqYD39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66050" y="299003"/>
            <a:ext cx="4249427" cy="673079"/>
          </a:xfrm>
          <a:prstGeom prst="rect">
            <a:avLst/>
          </a:prstGeom>
        </p:spPr>
        <p:txBody>
          <a:bodyPr vert="horz" wrap="square" lIns="0" tIns="153606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pc="-16" dirty="0"/>
              <a:t>Les</a:t>
            </a:r>
            <a:r>
              <a:rPr spc="-148" dirty="0"/>
              <a:t> </a:t>
            </a:r>
            <a:r>
              <a:rPr spc="-61" dirty="0"/>
              <a:t>coureurs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1940" y="1856231"/>
            <a:ext cx="3975599" cy="1165073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À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retenir</a:t>
            </a:r>
            <a:endParaRPr sz="2400" u="sng" dirty="0">
              <a:latin typeface="Manrope Medium"/>
              <a:cs typeface="Manrope Medium"/>
            </a:endParaRPr>
          </a:p>
          <a:p>
            <a:pPr marL="5776" marR="2310">
              <a:lnSpc>
                <a:spcPct val="117000"/>
              </a:lnSpc>
              <a:spcBef>
                <a:spcPts val="1228"/>
              </a:spcBef>
            </a:pPr>
            <a:r>
              <a:rPr sz="1200" dirty="0">
                <a:latin typeface="Manrope"/>
                <a:cs typeface="Manrope"/>
              </a:rPr>
              <a:t>Ce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club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est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un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bon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spc="-16" dirty="0">
                <a:latin typeface="Manrope"/>
                <a:cs typeface="Manrope"/>
              </a:rPr>
              <a:t>exemple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pour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spc="-16" dirty="0">
                <a:latin typeface="Manrope"/>
                <a:cs typeface="Manrope"/>
              </a:rPr>
              <a:t>démontrer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que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le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dépassement </a:t>
            </a:r>
            <a:r>
              <a:rPr sz="1200" spc="-16" dirty="0">
                <a:latin typeface="Manrope"/>
                <a:cs typeface="Manrope"/>
              </a:rPr>
              <a:t>physique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peut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aussi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être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spc="-16" dirty="0">
                <a:latin typeface="Manrope"/>
                <a:cs typeface="Manrope"/>
              </a:rPr>
              <a:t>réalisable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spc="-20" dirty="0">
                <a:latin typeface="Manrope"/>
                <a:cs typeface="Manrope"/>
              </a:rPr>
              <a:t>lorsqu’on</a:t>
            </a:r>
            <a:r>
              <a:rPr sz="1200" spc="-30" dirty="0">
                <a:latin typeface="Manrope"/>
                <a:cs typeface="Manrope"/>
              </a:rPr>
              <a:t> </a:t>
            </a:r>
            <a:r>
              <a:rPr sz="1200" spc="-11" dirty="0">
                <a:latin typeface="Manrope"/>
                <a:cs typeface="Manrope"/>
              </a:rPr>
              <a:t>avance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en</a:t>
            </a:r>
            <a:r>
              <a:rPr sz="1200" spc="-30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âge.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66050" y="299003"/>
            <a:ext cx="4249427" cy="673079"/>
          </a:xfrm>
          <a:prstGeom prst="rect">
            <a:avLst/>
          </a:prstGeom>
        </p:spPr>
        <p:txBody>
          <a:bodyPr vert="horz" wrap="square" lIns="0" tIns="153606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pc="-16" dirty="0"/>
              <a:t>Les</a:t>
            </a:r>
            <a:r>
              <a:rPr spc="-148" dirty="0"/>
              <a:t> </a:t>
            </a:r>
            <a:r>
              <a:rPr spc="-61" dirty="0"/>
              <a:t>coureurs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410B3E4B-CF97-CBE6-C7D2-6E308F356F81}"/>
              </a:ext>
            </a:extLst>
          </p:cNvPr>
          <p:cNvSpPr/>
          <p:nvPr/>
        </p:nvSpPr>
        <p:spPr>
          <a:xfrm>
            <a:off x="228600" y="209550"/>
            <a:ext cx="8686800" cy="4724400"/>
          </a:xfrm>
          <a:prstGeom prst="roundRect">
            <a:avLst>
              <a:gd name="adj" fmla="val 2201"/>
            </a:avLst>
          </a:prstGeom>
          <a:blipFill dpi="0" rotWithShape="1">
            <a:blip r:embed="rId2"/>
            <a:srcRect/>
            <a:tile tx="0" ty="0" sx="43000" sy="43000" flip="none" algn="ct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F0F2BFD7-4C31-95B4-E696-E85CB2616E02}"/>
              </a:ext>
            </a:extLst>
          </p:cNvPr>
          <p:cNvSpPr/>
          <p:nvPr/>
        </p:nvSpPr>
        <p:spPr>
          <a:xfrm>
            <a:off x="685800" y="3790950"/>
            <a:ext cx="2088000" cy="762000"/>
          </a:xfrm>
          <a:prstGeom prst="roundRect">
            <a:avLst>
              <a:gd name="adj" fmla="val 9838"/>
            </a:avLst>
          </a:prstGeom>
          <a:solidFill>
            <a:srgbClr val="E8BD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bject 3">
            <a:extLst>
              <a:ext uri="{FF2B5EF4-FFF2-40B4-BE49-F238E27FC236}">
                <a16:creationId xmlns:a16="http://schemas.microsoft.com/office/drawing/2014/main" id="{46AF9FDC-09CA-4E19-269A-6EFEBE9E8A81}"/>
              </a:ext>
            </a:extLst>
          </p:cNvPr>
          <p:cNvSpPr txBox="1"/>
          <p:nvPr/>
        </p:nvSpPr>
        <p:spPr>
          <a:xfrm>
            <a:off x="864000" y="3905347"/>
            <a:ext cx="2059200" cy="533205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Le voilier</a:t>
            </a:r>
            <a:endParaRPr lang="fr-CA" sz="3366" spc="-107" dirty="0">
              <a:latin typeface="Manrope Medium"/>
              <a:cs typeface="Manrope Medium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7613524" y="4705350"/>
            <a:ext cx="12650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800" dirty="0" smtClean="0">
                <a:solidFill>
                  <a:schemeClr val="bg1"/>
                </a:solidFill>
              </a:rPr>
              <a:t>Photo : Nelly </a:t>
            </a:r>
            <a:r>
              <a:rPr lang="fr-CA" sz="800" dirty="0" err="1" smtClean="0">
                <a:solidFill>
                  <a:schemeClr val="bg1"/>
                </a:solidFill>
              </a:rPr>
              <a:t>Paquentin</a:t>
            </a:r>
            <a:endParaRPr lang="fr-CA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5302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1941" y="1856232"/>
            <a:ext cx="3274685" cy="925199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Le</a:t>
            </a:r>
            <a:r>
              <a:rPr sz="2400" u="sng" spc="-52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voilier</a:t>
            </a:r>
            <a:endParaRPr sz="2400" u="sng" dirty="0">
              <a:latin typeface="Manrope Medium"/>
              <a:cs typeface="Manrope Medium"/>
            </a:endParaRPr>
          </a:p>
          <a:p>
            <a:pPr marL="5776">
              <a:spcBef>
                <a:spcPts val="1446"/>
              </a:spcBef>
            </a:pPr>
            <a:r>
              <a:rPr sz="1200" spc="-34" dirty="0">
                <a:latin typeface="Manrope"/>
                <a:cs typeface="Manrope"/>
                <a:hlinkClick r:id="rId2"/>
              </a:rPr>
              <a:t>https://youtu.be/MqqegJzrWn0</a:t>
            </a:r>
            <a:r>
              <a:rPr sz="1200" spc="-11" dirty="0">
                <a:latin typeface="Manrope"/>
                <a:cs typeface="Manrope"/>
                <a:hlinkClick r:id="rId2"/>
              </a:rPr>
              <a:t> </a:t>
            </a:r>
            <a:r>
              <a:rPr sz="1200" spc="-30" dirty="0">
                <a:latin typeface="Manrope"/>
                <a:cs typeface="Manrope"/>
                <a:hlinkClick r:id="rId2"/>
              </a:rPr>
              <a:t>?si=It6Y0tVGd6Tsjs9c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66050" y="299003"/>
            <a:ext cx="4249427" cy="673079"/>
          </a:xfrm>
          <a:prstGeom prst="rect">
            <a:avLst/>
          </a:prstGeom>
        </p:spPr>
        <p:txBody>
          <a:bodyPr vert="horz" wrap="square" lIns="0" tIns="153606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dirty="0"/>
              <a:t>Le</a:t>
            </a:r>
            <a:r>
              <a:rPr spc="-111" dirty="0"/>
              <a:t> </a:t>
            </a:r>
            <a:r>
              <a:rPr spc="-82" dirty="0"/>
              <a:t>voilier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1941" y="1856231"/>
            <a:ext cx="3733008" cy="1381157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À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retenir</a:t>
            </a:r>
            <a:endParaRPr sz="2400" u="sng" dirty="0">
              <a:latin typeface="Manrope Medium"/>
              <a:cs typeface="Manrope Medium"/>
            </a:endParaRPr>
          </a:p>
          <a:p>
            <a:pPr marL="5776" marR="2310" algn="l">
              <a:lnSpc>
                <a:spcPct val="117000"/>
              </a:lnSpc>
              <a:spcBef>
                <a:spcPts val="1228"/>
              </a:spcBef>
            </a:pPr>
            <a:r>
              <a:rPr sz="1200" dirty="0">
                <a:latin typeface="Manrope"/>
                <a:cs typeface="Manrope"/>
              </a:rPr>
              <a:t>La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spc="-16" dirty="0">
                <a:latin typeface="Manrope"/>
                <a:cs typeface="Manrope"/>
              </a:rPr>
              <a:t>transmission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spc="-16" dirty="0">
                <a:latin typeface="Manrope"/>
                <a:cs typeface="Manrope"/>
              </a:rPr>
              <a:t>savoirs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peut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être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spc="-20" dirty="0">
                <a:latin typeface="Manrope"/>
                <a:cs typeface="Manrope"/>
              </a:rPr>
              <a:t>valorisante,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autant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pour </a:t>
            </a:r>
            <a:r>
              <a:rPr sz="1200" dirty="0">
                <a:latin typeface="Manrope"/>
                <a:cs typeface="Manrope"/>
              </a:rPr>
              <a:t>les</a:t>
            </a:r>
            <a:r>
              <a:rPr sz="1200" spc="-36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jeunes</a:t>
            </a:r>
            <a:r>
              <a:rPr sz="1200" spc="-36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qui</a:t>
            </a:r>
            <a:r>
              <a:rPr sz="1200" spc="-36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apprennent</a:t>
            </a:r>
            <a:r>
              <a:rPr sz="1200" spc="-36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que</a:t>
            </a:r>
            <a:r>
              <a:rPr sz="1200" spc="-39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pour</a:t>
            </a:r>
            <a:r>
              <a:rPr sz="1200" spc="-36" dirty="0">
                <a:latin typeface="Manrope"/>
                <a:cs typeface="Manrope"/>
              </a:rPr>
              <a:t> </a:t>
            </a:r>
            <a:r>
              <a:rPr lang="fr-CA" sz="1200" spc="-36" dirty="0">
                <a:latin typeface="Manrope"/>
                <a:cs typeface="Manrope"/>
              </a:rPr>
              <a:t/>
            </a:r>
            <a:br>
              <a:rPr lang="fr-CA" sz="1200" spc="-36" dirty="0">
                <a:latin typeface="Manrope"/>
                <a:cs typeface="Manrope"/>
              </a:rPr>
            </a:br>
            <a:r>
              <a:rPr sz="1200" dirty="0">
                <a:latin typeface="Manrope"/>
                <a:cs typeface="Manrope"/>
              </a:rPr>
              <a:t>les</a:t>
            </a:r>
            <a:r>
              <a:rPr sz="1200" spc="-36" dirty="0">
                <a:latin typeface="Manrope"/>
                <a:cs typeface="Manrope"/>
              </a:rPr>
              <a:t> </a:t>
            </a:r>
            <a:r>
              <a:rPr sz="1200" spc="-11" dirty="0">
                <a:latin typeface="Manrope"/>
                <a:cs typeface="Manrope"/>
              </a:rPr>
              <a:t>personnes</a:t>
            </a:r>
            <a:r>
              <a:rPr sz="1200" spc="-34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aînées</a:t>
            </a:r>
            <a:r>
              <a:rPr sz="1200" spc="-36" dirty="0">
                <a:latin typeface="Manrope"/>
                <a:cs typeface="Manrope"/>
              </a:rPr>
              <a:t> </a:t>
            </a:r>
            <a:r>
              <a:rPr sz="1200" spc="-11" dirty="0">
                <a:latin typeface="Manrope"/>
                <a:cs typeface="Manrope"/>
              </a:rPr>
              <a:t>qui </a:t>
            </a:r>
            <a:r>
              <a:rPr sz="1200" spc="-23" dirty="0">
                <a:latin typeface="Manrope"/>
                <a:cs typeface="Manrope"/>
              </a:rPr>
              <a:t>transmettent</a:t>
            </a:r>
            <a:r>
              <a:rPr sz="1200" spc="-11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leurs </a:t>
            </a:r>
            <a:r>
              <a:rPr sz="1200" spc="-14" dirty="0">
                <a:latin typeface="Manrope"/>
                <a:cs typeface="Manrope"/>
              </a:rPr>
              <a:t>connaissances,</a:t>
            </a:r>
            <a:r>
              <a:rPr sz="1200" spc="-11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ou</a:t>
            </a:r>
            <a:r>
              <a:rPr sz="1200" spc="-9" dirty="0">
                <a:latin typeface="Manrope"/>
                <a:cs typeface="Manrope"/>
              </a:rPr>
              <a:t> </a:t>
            </a:r>
            <a:r>
              <a:rPr sz="1200" spc="-27" dirty="0">
                <a:latin typeface="Manrope"/>
                <a:cs typeface="Manrope"/>
              </a:rPr>
              <a:t>vice-</a:t>
            </a:r>
            <a:r>
              <a:rPr sz="1200" spc="-5" dirty="0">
                <a:latin typeface="Manrope"/>
                <a:cs typeface="Manrope"/>
              </a:rPr>
              <a:t>versa.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66050" y="299003"/>
            <a:ext cx="4249427" cy="673079"/>
          </a:xfrm>
          <a:prstGeom prst="rect">
            <a:avLst/>
          </a:prstGeom>
        </p:spPr>
        <p:txBody>
          <a:bodyPr vert="horz" wrap="square" lIns="0" tIns="153606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dirty="0"/>
              <a:t>Le</a:t>
            </a:r>
            <a:r>
              <a:rPr spc="-111" dirty="0"/>
              <a:t> </a:t>
            </a:r>
            <a:r>
              <a:rPr spc="-82" dirty="0"/>
              <a:t>voilier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72000" y="1424425"/>
            <a:ext cx="4343400" cy="3151694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>
              <a:spcBef>
                <a:spcPts val="55"/>
              </a:spcBef>
              <a:defRPr/>
            </a:pPr>
            <a:r>
              <a:rPr kumimoji="0" lang="fr-CA" sz="2400" b="0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Comment trouver </a:t>
            </a:r>
            <a:br>
              <a:rPr kumimoji="0" lang="fr-CA" sz="2400" b="0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</a:br>
            <a:r>
              <a:rPr kumimoji="0" lang="fr-CA" sz="2400" b="0" i="0" u="sng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des activités intergénérationnelles ?</a:t>
            </a:r>
            <a:endParaRPr kumimoji="0" lang="fr-CA" sz="2400" b="0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anrope Medium"/>
              <a:cs typeface="Manrope Medium"/>
            </a:endParaRPr>
          </a:p>
          <a:p>
            <a:pPr marL="5776">
              <a:spcBef>
                <a:spcPts val="45"/>
              </a:spcBef>
            </a:pPr>
            <a:endParaRPr lang="fr-CA" sz="1200" spc="-9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400" spc="-14" dirty="0" err="1">
                <a:latin typeface="Manrope"/>
                <a:cs typeface="Manrope"/>
              </a:rPr>
              <a:t>Contacter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les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organismes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14" dirty="0" err="1">
                <a:latin typeface="Manrope"/>
                <a:cs typeface="Manrope"/>
              </a:rPr>
              <a:t>communautaires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lang="fr-CA" sz="1400" spc="-23" dirty="0">
                <a:latin typeface="Manrope"/>
                <a:cs typeface="Manrope"/>
              </a:rPr>
              <a:t/>
            </a:r>
            <a:br>
              <a:rPr lang="fr-CA" sz="1400" spc="-23" dirty="0">
                <a:latin typeface="Manrope"/>
                <a:cs typeface="Manrope"/>
              </a:rPr>
            </a:br>
            <a:r>
              <a:rPr sz="1400" dirty="0">
                <a:latin typeface="Manrope"/>
                <a:cs typeface="Manrope"/>
              </a:rPr>
              <a:t>de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18" dirty="0">
                <a:latin typeface="Manrope"/>
                <a:cs typeface="Manrope"/>
              </a:rPr>
              <a:t>votre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secteur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400" spc="-14" dirty="0">
                <a:latin typeface="Manrope"/>
                <a:cs typeface="Manrope"/>
              </a:rPr>
              <a:t>Contacter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un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16" dirty="0">
                <a:latin typeface="Manrope"/>
                <a:cs typeface="Manrope"/>
              </a:rPr>
              <a:t>centre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18" dirty="0">
                <a:latin typeface="Manrope"/>
                <a:cs typeface="Manrope"/>
              </a:rPr>
              <a:t>d’action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bénévole</a:t>
            </a:r>
            <a:endParaRPr sz="1400" dirty="0">
              <a:latin typeface="Manrope"/>
              <a:cs typeface="Manrope"/>
            </a:endParaRPr>
          </a:p>
          <a:p>
            <a:pPr marL="196094" marR="636222" indent="-190607">
              <a:lnSpc>
                <a:spcPct val="117000"/>
              </a:lnSpc>
              <a:spcBef>
                <a:spcPts val="750"/>
              </a:spcBef>
              <a:buChar char="•"/>
              <a:tabLst>
                <a:tab pos="196094" algn="l"/>
              </a:tabLst>
            </a:pPr>
            <a:r>
              <a:rPr sz="1400" spc="-16" dirty="0">
                <a:latin typeface="Manrope"/>
                <a:cs typeface="Manrope"/>
              </a:rPr>
              <a:t>Consulter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le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site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18" dirty="0">
                <a:latin typeface="Manrope"/>
                <a:cs typeface="Manrope"/>
              </a:rPr>
              <a:t>Web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20" dirty="0">
                <a:latin typeface="Manrope"/>
                <a:cs typeface="Manrope"/>
              </a:rPr>
              <a:t>Intergénérations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Québec (intergenerationsquebec.org)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400" spc="-14" dirty="0">
                <a:latin typeface="Manrope"/>
                <a:cs typeface="Manrope"/>
              </a:rPr>
              <a:t>Contacter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le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211</a:t>
            </a:r>
            <a:endParaRPr sz="1400" dirty="0">
              <a:latin typeface="Manrope"/>
              <a:cs typeface="Manrope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EAFAA5C7-560F-E86B-28E0-EB3CF7D13579}"/>
              </a:ext>
            </a:extLst>
          </p:cNvPr>
          <p:cNvSpPr txBox="1"/>
          <p:nvPr/>
        </p:nvSpPr>
        <p:spPr>
          <a:xfrm>
            <a:off x="566005" y="445678"/>
            <a:ext cx="2862995" cy="96922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Trouver</a:t>
            </a:r>
            <a:br>
              <a:rPr lang="fr-CA" sz="3366" spc="-45" dirty="0">
                <a:latin typeface="Manrope Medium"/>
                <a:cs typeface="Manrope Medium"/>
              </a:rPr>
            </a:br>
            <a:r>
              <a:rPr lang="fr-CA" sz="3366" spc="-45" dirty="0">
                <a:latin typeface="Manrope Medium"/>
                <a:cs typeface="Manrope Medium"/>
              </a:rPr>
              <a:t>des occasions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72000" y="920764"/>
            <a:ext cx="4313459" cy="3902990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5776" marR="944947">
              <a:lnSpc>
                <a:spcPct val="117000"/>
              </a:lnSpc>
              <a:spcBef>
                <a:spcPts val="45"/>
              </a:spcBef>
            </a:pPr>
            <a:r>
              <a:rPr sz="1400" spc="-16" dirty="0">
                <a:latin typeface="Manrope"/>
                <a:cs typeface="Manrope"/>
              </a:rPr>
              <a:t>Conseils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pour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16" dirty="0">
                <a:latin typeface="Manrope"/>
                <a:cs typeface="Manrope"/>
              </a:rPr>
              <a:t>profiter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au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maximum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18" dirty="0">
                <a:latin typeface="Manrope"/>
                <a:cs typeface="Manrope"/>
              </a:rPr>
              <a:t>d’une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activité </a:t>
            </a:r>
            <a:r>
              <a:rPr sz="1400" spc="-25" dirty="0">
                <a:latin typeface="Manrope"/>
                <a:cs typeface="Manrope"/>
              </a:rPr>
              <a:t>intergénérationnelle</a:t>
            </a:r>
            <a:r>
              <a:rPr sz="1400" spc="2" dirty="0">
                <a:latin typeface="Manrope"/>
                <a:cs typeface="Manrope"/>
              </a:rPr>
              <a:t> </a:t>
            </a:r>
            <a:r>
              <a:rPr sz="1400" spc="-23" dirty="0">
                <a:latin typeface="Manrope"/>
                <a:cs typeface="Manrope"/>
              </a:rPr>
              <a:t>:</a:t>
            </a:r>
            <a:endParaRPr sz="1400" dirty="0">
              <a:latin typeface="Manrope"/>
              <a:cs typeface="Manrope"/>
            </a:endParaRPr>
          </a:p>
          <a:p>
            <a:pPr marL="196094" marR="668279" indent="-190607">
              <a:lnSpc>
                <a:spcPct val="117000"/>
              </a:lnSpc>
              <a:spcBef>
                <a:spcPts val="487"/>
              </a:spcBef>
              <a:buChar char="•"/>
              <a:tabLst>
                <a:tab pos="196094" algn="l"/>
              </a:tabLst>
            </a:pPr>
            <a:r>
              <a:rPr sz="1400" spc="-25" dirty="0">
                <a:latin typeface="Manrope"/>
                <a:cs typeface="Manrope"/>
              </a:rPr>
              <a:t>Avoir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spc="-18" dirty="0">
                <a:latin typeface="Manrope"/>
                <a:cs typeface="Manrope"/>
              </a:rPr>
              <a:t>réellement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16" dirty="0">
                <a:latin typeface="Manrope"/>
                <a:cs typeface="Manrope"/>
              </a:rPr>
              <a:t>envie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20" dirty="0">
                <a:latin typeface="Manrope"/>
                <a:cs typeface="Manrope"/>
              </a:rPr>
              <a:t>s’engager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dans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lang="fr-CA" sz="1400" spc="-27" dirty="0">
                <a:latin typeface="Manrope"/>
                <a:cs typeface="Manrope"/>
              </a:rPr>
              <a:t/>
            </a:r>
            <a:br>
              <a:rPr lang="fr-CA" sz="1400" spc="-27" dirty="0">
                <a:latin typeface="Manrope"/>
                <a:cs typeface="Manrope"/>
              </a:rPr>
            </a:br>
            <a:r>
              <a:rPr sz="1400" dirty="0">
                <a:latin typeface="Manrope"/>
                <a:cs typeface="Manrope"/>
              </a:rPr>
              <a:t>un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projet </a:t>
            </a:r>
            <a:r>
              <a:rPr sz="1400" dirty="0">
                <a:latin typeface="Manrope"/>
                <a:cs typeface="Manrope"/>
              </a:rPr>
              <a:t>et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se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spc="-16" dirty="0">
                <a:latin typeface="Manrope"/>
                <a:cs typeface="Manrope"/>
              </a:rPr>
              <a:t>sentir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disponible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705"/>
              </a:spcBef>
              <a:buChar char="•"/>
              <a:tabLst>
                <a:tab pos="196094" algn="l"/>
              </a:tabLst>
            </a:pPr>
            <a:r>
              <a:rPr sz="1400" dirty="0">
                <a:latin typeface="Manrope"/>
                <a:cs typeface="Manrope"/>
              </a:rPr>
              <a:t>Se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16" dirty="0">
                <a:latin typeface="Manrope"/>
                <a:cs typeface="Manrope"/>
              </a:rPr>
              <a:t>sentir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libre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participer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ou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non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705"/>
              </a:spcBef>
              <a:buChar char="•"/>
              <a:tabLst>
                <a:tab pos="196094" algn="l"/>
              </a:tabLst>
            </a:pPr>
            <a:r>
              <a:rPr sz="1400" spc="-5" dirty="0">
                <a:latin typeface="Manrope"/>
                <a:cs typeface="Manrope"/>
              </a:rPr>
              <a:t>Oser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poser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des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questions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si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on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vit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des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insécurités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705"/>
              </a:spcBef>
              <a:buChar char="•"/>
              <a:tabLst>
                <a:tab pos="196094" algn="l"/>
              </a:tabLst>
            </a:pPr>
            <a:r>
              <a:rPr sz="1400" spc="-23" dirty="0">
                <a:latin typeface="Manrope"/>
                <a:cs typeface="Manrope"/>
              </a:rPr>
              <a:t>Être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capable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16" dirty="0">
                <a:latin typeface="Manrope"/>
                <a:cs typeface="Manrope"/>
              </a:rPr>
              <a:t>surmonter</a:t>
            </a:r>
            <a:r>
              <a:rPr sz="1400" spc="-27" dirty="0">
                <a:latin typeface="Manrope"/>
                <a:cs typeface="Manrope"/>
              </a:rPr>
              <a:t> </a:t>
            </a:r>
            <a:r>
              <a:rPr sz="1400" dirty="0" err="1">
                <a:latin typeface="Manrope"/>
                <a:cs typeface="Manrope"/>
              </a:rPr>
              <a:t>nos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18" dirty="0" err="1">
                <a:latin typeface="Manrope"/>
                <a:cs typeface="Manrope"/>
              </a:rPr>
              <a:t>craintes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705"/>
              </a:spcBef>
              <a:buChar char="•"/>
              <a:tabLst>
                <a:tab pos="196094" algn="l"/>
              </a:tabLst>
            </a:pPr>
            <a:r>
              <a:rPr sz="1400" spc="-14" dirty="0">
                <a:latin typeface="Manrope"/>
                <a:cs typeface="Manrope"/>
              </a:rPr>
              <a:t>Choisir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une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activité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qui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respecte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nos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spc="-16" dirty="0" err="1">
                <a:latin typeface="Manrope"/>
                <a:cs typeface="Manrope"/>
              </a:rPr>
              <a:t>limites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lang="fr-CA" sz="1400" spc="-32" dirty="0">
                <a:latin typeface="Manrope"/>
                <a:cs typeface="Manrope"/>
              </a:rPr>
              <a:t/>
            </a:r>
            <a:br>
              <a:rPr lang="fr-CA" sz="1400" spc="-32" dirty="0">
                <a:latin typeface="Manrope"/>
                <a:cs typeface="Manrope"/>
              </a:rPr>
            </a:br>
            <a:r>
              <a:rPr sz="1400" dirty="0" err="1">
                <a:latin typeface="Manrope"/>
                <a:cs typeface="Manrope"/>
              </a:rPr>
              <a:t>ou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nos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capacités</a:t>
            </a:r>
            <a:endParaRPr sz="1400" dirty="0">
              <a:latin typeface="Manrope"/>
              <a:cs typeface="Manrope"/>
            </a:endParaRPr>
          </a:p>
          <a:p>
            <a:pPr marL="196094" marR="1052669" indent="-190607">
              <a:lnSpc>
                <a:spcPct val="117000"/>
              </a:lnSpc>
              <a:spcBef>
                <a:spcPts val="489"/>
              </a:spcBef>
              <a:buChar char="•"/>
              <a:tabLst>
                <a:tab pos="196094" algn="l"/>
              </a:tabLst>
            </a:pPr>
            <a:r>
              <a:rPr sz="1400" spc="-25" dirty="0">
                <a:latin typeface="Manrope"/>
                <a:cs typeface="Manrope"/>
              </a:rPr>
              <a:t>Avoir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des</a:t>
            </a:r>
            <a:r>
              <a:rPr sz="1400" spc="-20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connaissances,</a:t>
            </a:r>
            <a:r>
              <a:rPr sz="1400" spc="-2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des</a:t>
            </a:r>
            <a:r>
              <a:rPr sz="1400" spc="-20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compétences </a:t>
            </a:r>
            <a:r>
              <a:rPr sz="1400" dirty="0">
                <a:latin typeface="Manrope"/>
                <a:cs typeface="Manrope"/>
              </a:rPr>
              <a:t>ou</a:t>
            </a:r>
            <a:r>
              <a:rPr sz="1400" spc="-2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des</a:t>
            </a:r>
            <a:r>
              <a:rPr sz="1400" spc="-18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expertises</a:t>
            </a:r>
            <a:r>
              <a:rPr sz="1400" spc="-18" dirty="0">
                <a:latin typeface="Manrope"/>
                <a:cs typeface="Manrope"/>
              </a:rPr>
              <a:t> </a:t>
            </a:r>
            <a:r>
              <a:rPr sz="1400" spc="-16" dirty="0">
                <a:latin typeface="Manrope"/>
                <a:cs typeface="Manrope"/>
              </a:rPr>
              <a:t>pertinentes</a:t>
            </a:r>
            <a:r>
              <a:rPr sz="1400" spc="-18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à</a:t>
            </a:r>
            <a:r>
              <a:rPr sz="1400" spc="-20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partager</a:t>
            </a:r>
            <a:endParaRPr sz="1400" dirty="0">
              <a:latin typeface="Manrope"/>
              <a:cs typeface="Manrope"/>
            </a:endParaRPr>
          </a:p>
          <a:p>
            <a:pPr marL="196094" marR="384968" indent="-190607">
              <a:lnSpc>
                <a:spcPct val="117000"/>
              </a:lnSpc>
              <a:spcBef>
                <a:spcPts val="487"/>
              </a:spcBef>
              <a:buChar char="•"/>
              <a:tabLst>
                <a:tab pos="196094" algn="l"/>
              </a:tabLst>
            </a:pPr>
            <a:r>
              <a:rPr sz="1400" spc="-23" dirty="0">
                <a:latin typeface="Manrope"/>
                <a:cs typeface="Manrope"/>
              </a:rPr>
              <a:t>Être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spc="-16" dirty="0">
                <a:latin typeface="Manrope"/>
                <a:cs typeface="Manrope"/>
              </a:rPr>
              <a:t>convaincu</a:t>
            </a:r>
            <a:r>
              <a:rPr sz="1400" spc="-36" dirty="0">
                <a:latin typeface="Manrope"/>
                <a:cs typeface="Manrope"/>
              </a:rPr>
              <a:t> </a:t>
            </a:r>
            <a:r>
              <a:rPr sz="1400" spc="-27" dirty="0">
                <a:latin typeface="Manrope"/>
                <a:cs typeface="Manrope"/>
              </a:rPr>
              <a:t>qu’à </a:t>
            </a:r>
            <a:r>
              <a:rPr sz="1400" spc="-9" dirty="0">
                <a:latin typeface="Manrope"/>
                <a:cs typeface="Manrope"/>
              </a:rPr>
              <a:t>tous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les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âges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on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peut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partager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nos </a:t>
            </a:r>
            <a:r>
              <a:rPr sz="1400" spc="-14" dirty="0">
                <a:latin typeface="Manrope"/>
                <a:cs typeface="Manrope"/>
              </a:rPr>
              <a:t>connaissances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et</a:t>
            </a:r>
            <a:r>
              <a:rPr sz="1400" spc="-2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nos</a:t>
            </a:r>
            <a:r>
              <a:rPr sz="1400" spc="-20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habiletés</a:t>
            </a:r>
            <a:endParaRPr sz="1400" dirty="0">
              <a:latin typeface="Manrope"/>
              <a:cs typeface="Manrope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A314E350-9E0E-CD97-F747-5599940F75C4}"/>
              </a:ext>
            </a:extLst>
          </p:cNvPr>
          <p:cNvSpPr txBox="1"/>
          <p:nvPr/>
        </p:nvSpPr>
        <p:spPr>
          <a:xfrm>
            <a:off x="566005" y="445678"/>
            <a:ext cx="2862995" cy="96922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Facteurs</a:t>
            </a:r>
            <a:br>
              <a:rPr lang="fr-CA" sz="3366" spc="-45" dirty="0">
                <a:latin typeface="Manrope Medium"/>
                <a:cs typeface="Manrope Medium"/>
              </a:rPr>
            </a:br>
            <a:r>
              <a:rPr lang="fr-CA" sz="3366" spc="-73" dirty="0">
                <a:latin typeface="Manrope Medium"/>
                <a:cs typeface="Manrope Medium"/>
              </a:rPr>
              <a:t>facilitants</a:t>
            </a:r>
            <a:endParaRPr lang="fr-CA" sz="3366" spc="-45" dirty="0">
              <a:latin typeface="Manrope Medium"/>
              <a:cs typeface="Manrope Medium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6005" y="2571750"/>
            <a:ext cx="3472595" cy="1379875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 marR="38410" lvl="0" indent="0" defTabSz="914400" eaLnBrk="1" fontAlgn="auto" latinLnBrk="0" hangingPunct="1">
              <a:lnSpc>
                <a:spcPct val="117000"/>
              </a:lnSpc>
              <a:spcBef>
                <a:spcPts val="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Nous </a:t>
            </a:r>
            <a:r>
              <a:rPr kumimoji="0" lang="fr-CA" sz="1200" b="0" i="0" u="none" strike="noStrike" kern="0" cap="none" spc="-2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gagnons</a:t>
            </a:r>
            <a:r>
              <a:rPr kumimoji="0" lang="fr-CA" sz="12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34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tous</a:t>
            </a:r>
            <a:r>
              <a:rPr kumimoji="0" lang="fr-CA" sz="12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2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et</a:t>
            </a:r>
            <a:r>
              <a:rPr kumimoji="0" lang="fr-CA" sz="1200" b="0" i="0" u="none" strike="noStrike" kern="0" cap="none" spc="-2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34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toutes</a:t>
            </a:r>
            <a:r>
              <a:rPr kumimoji="0" lang="fr-CA" sz="1200" b="0" i="0" u="none" strike="noStrike" kern="0" cap="none" spc="-2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à</a:t>
            </a:r>
            <a:r>
              <a:rPr kumimoji="0" lang="fr-CA" sz="1200" b="0" i="0" u="none" strike="noStrike" kern="0" cap="none" spc="-2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32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considérer</a:t>
            </a:r>
            <a:r>
              <a:rPr kumimoji="0" lang="fr-CA" sz="12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2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les</a:t>
            </a:r>
            <a:r>
              <a:rPr kumimoji="0" lang="fr-CA" sz="12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11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personnes </a:t>
            </a:r>
            <a:r>
              <a:rPr kumimoji="0" lang="fr-C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qui</a:t>
            </a:r>
            <a:r>
              <a:rPr kumimoji="0" lang="fr-CA" sz="1200" b="0" i="0" u="none" strike="noStrike" kern="0" cap="none" spc="9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nous</a:t>
            </a:r>
            <a:r>
              <a:rPr kumimoji="0" lang="fr-CA" sz="1200" b="0" i="0" u="none" strike="noStrike" kern="0" cap="none" spc="14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entourent</a:t>
            </a:r>
            <a:r>
              <a:rPr kumimoji="0" lang="fr-CA" sz="1200" b="0" i="0" u="none" strike="noStrike" kern="0" cap="none" spc="14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en</a:t>
            </a:r>
            <a:r>
              <a:rPr kumimoji="0" lang="fr-CA" sz="1200" b="0" i="0" u="none" strike="noStrike" kern="0" cap="none" spc="14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fonction</a:t>
            </a:r>
            <a:r>
              <a:rPr kumimoji="0" lang="fr-CA" sz="1200" b="0" i="0" u="none" strike="noStrike" kern="0" cap="none" spc="16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de</a:t>
            </a:r>
            <a:r>
              <a:rPr kumimoji="0" lang="fr-CA" sz="1200" b="0" i="0" u="none" strike="noStrike" kern="0" cap="none" spc="14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br>
              <a:rPr kumimoji="0" lang="fr-CA" sz="1200" b="0" i="0" u="none" strike="noStrike" kern="0" cap="none" spc="14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</a:br>
            <a:r>
              <a:rPr kumimoji="0" lang="fr-C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qui</a:t>
            </a:r>
            <a:r>
              <a:rPr kumimoji="0" lang="fr-CA" sz="1200" b="0" i="0" u="none" strike="noStrike" kern="0" cap="none" spc="11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elles</a:t>
            </a:r>
            <a:r>
              <a:rPr kumimoji="0" lang="fr-CA" sz="1200" b="0" i="0" u="none" strike="noStrike" kern="0" cap="none" spc="16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sont, </a:t>
            </a:r>
            <a:r>
              <a:rPr kumimoji="0" lang="fr-CA" sz="1200" b="0" i="0" u="none" strike="noStrike" kern="0" cap="none" spc="-11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plutôt</a:t>
            </a:r>
            <a:r>
              <a:rPr kumimoji="0" lang="fr-CA" sz="1200" b="0" i="0" u="none" strike="noStrike" kern="0" cap="none" spc="-32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qu’en</a:t>
            </a:r>
            <a:r>
              <a:rPr kumimoji="0" lang="fr-CA" sz="12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11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fonction</a:t>
            </a:r>
            <a:r>
              <a:rPr kumimoji="0" lang="fr-CA" sz="1200" b="0" i="0" u="none" strike="noStrike" kern="0" cap="none" spc="-2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de</a:t>
            </a:r>
            <a:r>
              <a:rPr kumimoji="0" lang="fr-CA" sz="12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leur</a:t>
            </a:r>
            <a:r>
              <a:rPr kumimoji="0" lang="fr-CA" sz="1200" b="0" i="0" u="none" strike="noStrike" kern="0" cap="none" spc="-2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9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âge.</a:t>
            </a:r>
            <a:endParaRPr kumimoji="0" lang="fr-CA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anrope"/>
              <a:cs typeface="Manrope"/>
            </a:endParaRPr>
          </a:p>
          <a:p>
            <a:pPr marL="5776" marR="2310" lvl="0" indent="0" defTabSz="914400" eaLnBrk="1" fontAlgn="auto" latinLnBrk="0" hangingPunct="1">
              <a:lnSpc>
                <a:spcPct val="117000"/>
              </a:lnSpc>
              <a:spcBef>
                <a:spcPts val="74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200" b="0" i="0" u="none" strike="noStrike" kern="0" cap="none" spc="-32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Chaque</a:t>
            </a:r>
            <a:r>
              <a:rPr kumimoji="0" lang="fr-CA" sz="12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personne</a:t>
            </a:r>
            <a:r>
              <a:rPr kumimoji="0" lang="fr-CA" sz="12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a</a:t>
            </a:r>
            <a:r>
              <a:rPr kumimoji="0" lang="fr-CA" sz="1200" b="0" i="0" u="none" strike="noStrike" kern="0" cap="none" spc="-2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2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une</a:t>
            </a:r>
            <a:r>
              <a:rPr kumimoji="0" lang="fr-CA" sz="1200" b="0" i="0" u="none" strike="noStrike" kern="0" cap="none" spc="-2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36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identité</a:t>
            </a:r>
            <a:r>
              <a:rPr kumimoji="0" lang="fr-CA" sz="1200" b="0" i="0" u="none" strike="noStrike" kern="0" cap="none" spc="-2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2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et </a:t>
            </a:r>
            <a:r>
              <a:rPr kumimoji="0" lang="fr-CA" sz="1200" b="0" i="0" u="none" strike="noStrike" kern="0" cap="none" spc="-27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une</a:t>
            </a:r>
            <a:r>
              <a:rPr kumimoji="0" lang="fr-CA" sz="1200" b="0" i="0" u="none" strike="noStrike" kern="0" cap="none" spc="-23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36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histoire</a:t>
            </a:r>
            <a:r>
              <a:rPr kumimoji="0" lang="fr-CA" sz="12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différente </a:t>
            </a:r>
            <a:r>
              <a:rPr kumimoji="0" lang="fr-C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qui</a:t>
            </a:r>
            <a:r>
              <a:rPr kumimoji="0" lang="fr-CA" sz="1200" b="0" i="0" u="none" strike="noStrike" kern="0" cap="none" spc="-39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18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déterminent</a:t>
            </a:r>
            <a:r>
              <a:rPr kumimoji="0" lang="fr-CA" sz="1200" b="0" i="0" u="none" strike="noStrike" kern="0" cap="none" spc="-36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bien</a:t>
            </a:r>
            <a:r>
              <a:rPr kumimoji="0" lang="fr-CA" sz="1200" b="0" i="0" u="none" strike="noStrike" kern="0" cap="none" spc="-34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plus</a:t>
            </a:r>
            <a:r>
              <a:rPr kumimoji="0" lang="fr-CA" sz="1200" b="0" i="0" u="none" strike="noStrike" kern="0" cap="none" spc="-36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qui</a:t>
            </a:r>
            <a:r>
              <a:rPr kumimoji="0" lang="fr-CA" sz="1200" b="0" i="0" u="none" strike="noStrike" kern="0" cap="none" spc="-36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9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elle</a:t>
            </a:r>
            <a:r>
              <a:rPr kumimoji="0" lang="fr-CA" sz="1200" b="0" i="0" u="none" strike="noStrike" kern="0" cap="none" spc="-36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est</a:t>
            </a:r>
            <a:r>
              <a:rPr kumimoji="0" lang="fr-CA" sz="1200" b="0" i="0" u="none" strike="noStrike" kern="0" cap="none" spc="-36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que</a:t>
            </a:r>
            <a:r>
              <a:rPr kumimoji="0" lang="fr-CA" sz="1200" b="0" i="0" u="none" strike="noStrike" kern="0" cap="none" spc="-36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son</a:t>
            </a:r>
            <a:r>
              <a:rPr kumimoji="0" lang="fr-CA" sz="1200" b="0" i="0" u="none" strike="noStrike" kern="0" cap="none" spc="-36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 </a:t>
            </a:r>
            <a:r>
              <a:rPr kumimoji="0" lang="fr-CA" sz="1200" b="0" i="0" u="none" strike="noStrike" kern="0" cap="none" spc="-9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anrope"/>
                <a:cs typeface="Manrope"/>
              </a:rPr>
              <a:t>âge.</a:t>
            </a:r>
            <a:endParaRPr kumimoji="0" lang="fr-CA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anrope"/>
              <a:cs typeface="Manrope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DC4C6BC7-8D2D-6E2C-AFAD-0B8373CF39D8}"/>
              </a:ext>
            </a:extLst>
          </p:cNvPr>
          <p:cNvSpPr txBox="1"/>
          <p:nvPr/>
        </p:nvSpPr>
        <p:spPr>
          <a:xfrm>
            <a:off x="566005" y="445678"/>
            <a:ext cx="3548795" cy="96922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Quoi retenir</a:t>
            </a:r>
            <a:br>
              <a:rPr lang="fr-CA" sz="3366" spc="-45" dirty="0">
                <a:latin typeface="Manrope Medium"/>
                <a:cs typeface="Manrope Medium"/>
              </a:rPr>
            </a:br>
            <a:r>
              <a:rPr lang="fr-CA" sz="3366" spc="-73" dirty="0">
                <a:latin typeface="Manrope Medium"/>
                <a:cs typeface="Manrope Medium"/>
              </a:rPr>
              <a:t>de l’atelier ?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ACE6445E-2449-DBB5-151A-DD00938C2B5B}"/>
              </a:ext>
            </a:extLst>
          </p:cNvPr>
          <p:cNvSpPr/>
          <p:nvPr/>
        </p:nvSpPr>
        <p:spPr>
          <a:xfrm>
            <a:off x="4617995" y="552450"/>
            <a:ext cx="3960000" cy="4038600"/>
          </a:xfrm>
          <a:prstGeom prst="roundRect">
            <a:avLst>
              <a:gd name="adj" fmla="val 2326"/>
            </a:avLst>
          </a:prstGeom>
          <a:blipFill dpi="0" rotWithShape="1">
            <a:blip r:embed="rId3"/>
            <a:srcRect/>
            <a:tile tx="0" ty="298450" sx="29000" sy="29000" flip="none" algn="ct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7391400" y="4375606"/>
            <a:ext cx="107753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800" dirty="0" smtClean="0">
                <a:solidFill>
                  <a:schemeClr val="bg1"/>
                </a:solidFill>
              </a:rPr>
              <a:t>Photo : Élias </a:t>
            </a:r>
            <a:r>
              <a:rPr lang="fr-CA" sz="800" dirty="0" err="1" smtClean="0">
                <a:solidFill>
                  <a:schemeClr val="bg1"/>
                </a:solidFill>
              </a:rPr>
              <a:t>Djemil</a:t>
            </a:r>
            <a:endParaRPr lang="fr-CA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34952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724400" y="930289"/>
            <a:ext cx="4419600" cy="3361730"/>
          </a:xfrm>
          <a:prstGeom prst="rect">
            <a:avLst/>
          </a:prstGeom>
        </p:spPr>
        <p:txBody>
          <a:bodyPr vert="horz" wrap="square" lIns="0" tIns="30901" rIns="0" bIns="0" rtlCol="0">
            <a:spAutoFit/>
          </a:bodyPr>
          <a:lstStyle/>
          <a:p>
            <a:pPr marL="5776">
              <a:spcBef>
                <a:spcPts val="243"/>
              </a:spcBef>
            </a:pPr>
            <a:r>
              <a:rPr sz="2400" u="sng" spc="-30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Vous</a:t>
            </a:r>
            <a:r>
              <a:rPr sz="2400" u="sng" spc="-68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41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croyez</a:t>
            </a:r>
            <a:r>
              <a:rPr sz="2400" u="sng" spc="-52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0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vivre</a:t>
            </a:r>
            <a:r>
              <a:rPr sz="2400" u="sng" spc="-5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lang="fr-CA" sz="2400" u="sng" spc="-5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/>
            </a:r>
            <a:br>
              <a:rPr lang="fr-CA" sz="2400" u="sng" spc="-5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</a:br>
            <a:r>
              <a:rPr sz="2400" u="sng" dirty="0" err="1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une</a:t>
            </a:r>
            <a:r>
              <a:rPr sz="2400" u="sng" spc="-57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situation</a:t>
            </a:r>
            <a:endParaRPr sz="2400" u="sng" dirty="0">
              <a:latin typeface="Manrope Medium"/>
              <a:cs typeface="Manrope Medium"/>
            </a:endParaRPr>
          </a:p>
          <a:p>
            <a:pPr marL="5776">
              <a:spcBef>
                <a:spcPts val="197"/>
              </a:spcBef>
            </a:pP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de</a:t>
            </a:r>
            <a:r>
              <a:rPr sz="2400" u="sng" spc="-57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32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discrimination</a:t>
            </a:r>
            <a:r>
              <a:rPr sz="2400" u="sng" spc="-3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lang="fr-CA" sz="2400" u="sng" spc="-3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/>
            </a:r>
            <a:br>
              <a:rPr lang="fr-CA" sz="2400" u="sng" spc="-3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</a:br>
            <a:r>
              <a:rPr sz="2400" u="sng" spc="-9" dirty="0" err="1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liée</a:t>
            </a:r>
            <a:r>
              <a:rPr sz="2400" u="sng" spc="-3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à</a:t>
            </a:r>
            <a:r>
              <a:rPr sz="2400" u="sng" spc="-32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votre</a:t>
            </a:r>
            <a:r>
              <a:rPr sz="2400" u="sng" spc="-3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18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âge</a:t>
            </a:r>
            <a:r>
              <a:rPr sz="2400" u="sng" spc="-13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?</a:t>
            </a:r>
            <a:endParaRPr sz="2400" u="sng" dirty="0">
              <a:latin typeface="Manrope Medium"/>
              <a:cs typeface="Manrope Medium"/>
            </a:endParaRPr>
          </a:p>
          <a:p>
            <a:pPr marL="5776">
              <a:spcBef>
                <a:spcPts val="1446"/>
              </a:spcBef>
            </a:pPr>
            <a:r>
              <a:rPr sz="1400" spc="-16" dirty="0">
                <a:latin typeface="Manrope"/>
                <a:cs typeface="Manrope"/>
              </a:rPr>
              <a:t>Contactez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ces</a:t>
            </a:r>
            <a:r>
              <a:rPr sz="1400" spc="-14" dirty="0">
                <a:latin typeface="Manrope"/>
                <a:cs typeface="Manrope"/>
              </a:rPr>
              <a:t> </a:t>
            </a:r>
            <a:r>
              <a:rPr sz="1400" spc="-20" dirty="0">
                <a:latin typeface="Manrope"/>
                <a:cs typeface="Manrope"/>
              </a:rPr>
              <a:t>ressources</a:t>
            </a:r>
            <a:r>
              <a:rPr sz="1400" spc="-82" dirty="0">
                <a:latin typeface="Manrope"/>
                <a:cs typeface="Manrope"/>
              </a:rPr>
              <a:t> </a:t>
            </a:r>
            <a:r>
              <a:rPr sz="1400" spc="-23" dirty="0">
                <a:latin typeface="Manrope"/>
                <a:cs typeface="Manrope"/>
              </a:rPr>
              <a:t>:</a:t>
            </a:r>
            <a:endParaRPr sz="1400" dirty="0">
              <a:latin typeface="Manrope"/>
              <a:cs typeface="Manrope"/>
            </a:endParaRPr>
          </a:p>
          <a:p>
            <a:pPr marL="196094" marR="991732" indent="-190607">
              <a:lnSpc>
                <a:spcPct val="117000"/>
              </a:lnSpc>
              <a:spcBef>
                <a:spcPts val="750"/>
              </a:spcBef>
              <a:buChar char="•"/>
              <a:tabLst>
                <a:tab pos="196094" algn="l"/>
              </a:tabLst>
            </a:pPr>
            <a:r>
              <a:rPr sz="1400" dirty="0">
                <a:latin typeface="Manrope"/>
                <a:cs typeface="Manrope"/>
              </a:rPr>
              <a:t>La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Ligne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Aide</a:t>
            </a:r>
            <a:r>
              <a:rPr sz="1400" spc="-20" dirty="0">
                <a:latin typeface="Manrope"/>
                <a:cs typeface="Manrope"/>
              </a:rPr>
              <a:t> </a:t>
            </a:r>
            <a:r>
              <a:rPr sz="1400" spc="-14" dirty="0">
                <a:latin typeface="Manrope"/>
                <a:cs typeface="Manrope"/>
              </a:rPr>
              <a:t>Maltraitance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16" dirty="0">
                <a:latin typeface="Manrope"/>
                <a:cs typeface="Manrope"/>
              </a:rPr>
              <a:t>Adultes</a:t>
            </a:r>
            <a:r>
              <a:rPr sz="1400" spc="-18" dirty="0">
                <a:latin typeface="Manrope"/>
                <a:cs typeface="Manrope"/>
              </a:rPr>
              <a:t> </a:t>
            </a:r>
            <a:r>
              <a:rPr sz="1400" spc="-20" dirty="0">
                <a:latin typeface="Manrope"/>
                <a:cs typeface="Manrope"/>
              </a:rPr>
              <a:t>Aînés</a:t>
            </a:r>
            <a:r>
              <a:rPr sz="1400" spc="-80" dirty="0">
                <a:latin typeface="Manrope"/>
                <a:cs typeface="Manrope"/>
              </a:rPr>
              <a:t> </a:t>
            </a:r>
            <a:r>
              <a:rPr sz="1400" spc="-23" dirty="0">
                <a:latin typeface="Manrope"/>
                <a:cs typeface="Manrope"/>
              </a:rPr>
              <a:t>: </a:t>
            </a:r>
            <a:r>
              <a:rPr sz="1400" dirty="0">
                <a:latin typeface="Manrope"/>
                <a:cs typeface="Manrope"/>
              </a:rPr>
              <a:t>1</a:t>
            </a:r>
            <a:r>
              <a:rPr sz="1400" spc="-14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888</a:t>
            </a:r>
            <a:r>
              <a:rPr sz="1400" spc="-14" dirty="0">
                <a:latin typeface="Manrope"/>
                <a:cs typeface="Manrope"/>
              </a:rPr>
              <a:t> </a:t>
            </a:r>
            <a:r>
              <a:rPr sz="1400" spc="-59" dirty="0">
                <a:latin typeface="Manrope"/>
                <a:cs typeface="Manrope"/>
              </a:rPr>
              <a:t>489-</a:t>
            </a:r>
            <a:r>
              <a:rPr sz="1400" spc="-9" dirty="0">
                <a:latin typeface="Manrope"/>
                <a:cs typeface="Manrope"/>
              </a:rPr>
              <a:t>2287</a:t>
            </a:r>
            <a:endParaRPr sz="1400" dirty="0">
              <a:latin typeface="Manrope"/>
              <a:cs typeface="Manrope"/>
            </a:endParaRPr>
          </a:p>
          <a:p>
            <a:pPr marL="196094">
              <a:spcBef>
                <a:spcPts val="216"/>
              </a:spcBef>
            </a:pPr>
            <a:r>
              <a:rPr sz="1400" spc="-5" dirty="0">
                <a:latin typeface="Manrope"/>
                <a:cs typeface="Manrope"/>
                <a:hlinkClick r:id="rId2"/>
              </a:rPr>
              <a:t>www.lignemaltraitance.ca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9"/>
              </a:spcBef>
              <a:buChar char="•"/>
              <a:tabLst>
                <a:tab pos="196094" algn="l"/>
              </a:tabLst>
            </a:pPr>
            <a:r>
              <a:rPr sz="1400" dirty="0">
                <a:latin typeface="Manrope"/>
                <a:cs typeface="Manrope"/>
              </a:rPr>
              <a:t>Le</a:t>
            </a:r>
            <a:r>
              <a:rPr sz="1400" spc="-39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211</a:t>
            </a:r>
            <a:endParaRPr sz="1400" dirty="0">
              <a:latin typeface="Manrope"/>
              <a:cs typeface="Manrope"/>
            </a:endParaRPr>
          </a:p>
          <a:p>
            <a:pPr marL="196094">
              <a:spcBef>
                <a:spcPts val="216"/>
              </a:spcBef>
            </a:pPr>
            <a:r>
              <a:rPr sz="1400" spc="-5" dirty="0">
                <a:latin typeface="Manrope"/>
                <a:cs typeface="Manrope"/>
                <a:hlinkClick r:id="rId3"/>
              </a:rPr>
              <a:t>www.qc.211.ca</a:t>
            </a:r>
            <a:endParaRPr sz="1400" dirty="0">
              <a:latin typeface="Manrope"/>
              <a:cs typeface="Manrope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57E7BAC8-49F5-2A3C-2E95-839224686929}"/>
              </a:ext>
            </a:extLst>
          </p:cNvPr>
          <p:cNvSpPr txBox="1"/>
          <p:nvPr/>
        </p:nvSpPr>
        <p:spPr>
          <a:xfrm>
            <a:off x="566005" y="445678"/>
            <a:ext cx="2862995" cy="96922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Ressources</a:t>
            </a:r>
            <a:br>
              <a:rPr lang="fr-CA" sz="3366" spc="-45" dirty="0">
                <a:latin typeface="Manrope Medium"/>
                <a:cs typeface="Manrope Medium"/>
              </a:rPr>
            </a:br>
            <a:r>
              <a:rPr lang="fr-CA" sz="3366" spc="-109" dirty="0">
                <a:latin typeface="Manrope Medium"/>
                <a:cs typeface="Manrope Medium"/>
              </a:rPr>
              <a:t>d</a:t>
            </a:r>
            <a:r>
              <a:rPr lang="fr-CA" sz="3366" spc="-275" dirty="0">
                <a:latin typeface="Manrope Medium"/>
                <a:cs typeface="Manrope Medium"/>
              </a:rPr>
              <a:t>’</a:t>
            </a:r>
            <a:r>
              <a:rPr lang="fr-CA" sz="3366" spc="-77" dirty="0">
                <a:latin typeface="Manrope Medium"/>
                <a:cs typeface="Manrope Medium"/>
              </a:rPr>
              <a:t>a</a:t>
            </a:r>
            <a:r>
              <a:rPr lang="fr-CA" sz="3366" spc="-84" dirty="0">
                <a:latin typeface="Manrope Medium"/>
                <a:cs typeface="Manrope Medium"/>
              </a:rPr>
              <a:t>i</a:t>
            </a:r>
            <a:r>
              <a:rPr lang="fr-CA" sz="3366" spc="-66" dirty="0">
                <a:latin typeface="Manrope Medium"/>
                <a:cs typeface="Manrope Medium"/>
              </a:rPr>
              <a:t>d</a:t>
            </a:r>
            <a:r>
              <a:rPr lang="fr-CA" sz="3366" dirty="0">
                <a:latin typeface="Manrope Medium"/>
                <a:cs typeface="Manrope Medium"/>
              </a:rPr>
              <a:t>e</a:t>
            </a:r>
            <a:r>
              <a:rPr lang="fr-CA" sz="3366" spc="-255" dirty="0">
                <a:latin typeface="Manrope Medium"/>
                <a:cs typeface="Manrope Medium"/>
              </a:rPr>
              <a:t> </a:t>
            </a:r>
            <a:r>
              <a:rPr lang="fr-CA" sz="3366" spc="-23" dirty="0">
                <a:latin typeface="Manrope Medium"/>
                <a:cs typeface="Manrope Medium"/>
              </a:rPr>
              <a:t>?</a:t>
            </a:r>
            <a:endParaRPr lang="fr-CA" sz="3366" dirty="0">
              <a:latin typeface="Manrope Medium"/>
              <a:cs typeface="Manrope Medium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1" y="0"/>
            <a:ext cx="9143358" cy="5143211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8430" y="238108"/>
            <a:ext cx="8667141" cy="466692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AE8C3D90-5E68-C982-E65C-876510CDF7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5" r="17305"/>
          <a:stretch/>
        </p:blipFill>
        <p:spPr>
          <a:xfrm>
            <a:off x="4617995" y="552450"/>
            <a:ext cx="3960000" cy="4038600"/>
          </a:xfrm>
          <a:prstGeom prst="roundRect">
            <a:avLst>
              <a:gd name="adj" fmla="val 2922"/>
            </a:avLst>
          </a:prstGeom>
        </p:spPr>
      </p:pic>
      <p:sp>
        <p:nvSpPr>
          <p:cNvPr id="2" name="object 2"/>
          <p:cNvSpPr txBox="1"/>
          <p:nvPr/>
        </p:nvSpPr>
        <p:spPr>
          <a:xfrm>
            <a:off x="566005" y="2571750"/>
            <a:ext cx="3865856" cy="948988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400" u="sng" spc="-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Bienveillance</a:t>
            </a:r>
            <a:endParaRPr sz="2400" u="sng" dirty="0">
              <a:latin typeface="Manrope Medium"/>
              <a:cs typeface="Manrope Medium"/>
            </a:endParaRPr>
          </a:p>
          <a:p>
            <a:pPr marL="5776" marR="2310">
              <a:lnSpc>
                <a:spcPct val="117000"/>
              </a:lnSpc>
              <a:spcBef>
                <a:spcPts val="1228"/>
              </a:spcBef>
            </a:pPr>
            <a:r>
              <a:rPr sz="1200" spc="-14" dirty="0">
                <a:latin typeface="Manrope"/>
                <a:cs typeface="Manrope"/>
              </a:rPr>
              <a:t>Disposition</a:t>
            </a:r>
            <a:r>
              <a:rPr sz="1200" spc="-11" dirty="0">
                <a:latin typeface="Manrope"/>
                <a:cs typeface="Manrope"/>
              </a:rPr>
              <a:t> </a:t>
            </a:r>
            <a:r>
              <a:rPr sz="1200" spc="-20" dirty="0">
                <a:latin typeface="Manrope"/>
                <a:cs typeface="Manrope"/>
              </a:rPr>
              <a:t>d’esprit</a:t>
            </a:r>
            <a:r>
              <a:rPr sz="1200" spc="-11" dirty="0">
                <a:latin typeface="Manrope"/>
                <a:cs typeface="Manrope"/>
              </a:rPr>
              <a:t> </a:t>
            </a:r>
            <a:r>
              <a:rPr sz="1200" spc="-16" dirty="0">
                <a:latin typeface="Manrope"/>
                <a:cs typeface="Manrope"/>
              </a:rPr>
              <a:t>inclinant</a:t>
            </a:r>
            <a:r>
              <a:rPr sz="1200" spc="-14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à</a:t>
            </a:r>
            <a:r>
              <a:rPr sz="1200" spc="-11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la</a:t>
            </a:r>
            <a:r>
              <a:rPr sz="1200" spc="-14" dirty="0">
                <a:latin typeface="Manrope"/>
                <a:cs typeface="Manrope"/>
              </a:rPr>
              <a:t> </a:t>
            </a:r>
            <a:r>
              <a:rPr sz="1200" spc="-16" dirty="0">
                <a:latin typeface="Manrope"/>
                <a:cs typeface="Manrope"/>
              </a:rPr>
              <a:t>compréhension,</a:t>
            </a:r>
            <a:r>
              <a:rPr sz="1200" spc="-11" dirty="0">
                <a:latin typeface="Manrope"/>
                <a:cs typeface="Manrope"/>
              </a:rPr>
              <a:t> </a:t>
            </a:r>
            <a:r>
              <a:rPr lang="fr-CA" sz="1200" spc="-11" dirty="0">
                <a:latin typeface="Manrope"/>
                <a:cs typeface="Manrope"/>
              </a:rPr>
              <a:t/>
            </a:r>
            <a:br>
              <a:rPr lang="fr-CA" sz="1200" spc="-11" dirty="0">
                <a:latin typeface="Manrope"/>
                <a:cs typeface="Manrope"/>
              </a:rPr>
            </a:br>
            <a:r>
              <a:rPr sz="1200" dirty="0" err="1">
                <a:latin typeface="Manrope"/>
                <a:cs typeface="Manrope"/>
              </a:rPr>
              <a:t>à</a:t>
            </a:r>
            <a:r>
              <a:rPr sz="1200" spc="-14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l’indulgence </a:t>
            </a:r>
            <a:r>
              <a:rPr sz="1200" spc="-18" dirty="0">
                <a:latin typeface="Manrope"/>
                <a:cs typeface="Manrope"/>
              </a:rPr>
              <a:t>envers </a:t>
            </a:r>
            <a:r>
              <a:rPr sz="1200" spc="-14" dirty="0">
                <a:latin typeface="Manrope"/>
                <a:cs typeface="Manrope"/>
              </a:rPr>
              <a:t>autrui.</a:t>
            </a:r>
            <a:r>
              <a:rPr sz="1200" spc="-11" dirty="0">
                <a:latin typeface="Manrope"/>
                <a:cs typeface="Manrope"/>
              </a:rPr>
              <a:t> </a:t>
            </a:r>
            <a:r>
              <a:rPr sz="1200" spc="-30" dirty="0">
                <a:latin typeface="Manrope"/>
                <a:cs typeface="Manrope"/>
              </a:rPr>
              <a:t>(Source</a:t>
            </a:r>
            <a:r>
              <a:rPr sz="1200" spc="-82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:</a:t>
            </a:r>
            <a:r>
              <a:rPr sz="1200" spc="-11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Larousse)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DC4C6BC7-8D2D-6E2C-AFAD-0B8373CF39D8}"/>
              </a:ext>
            </a:extLst>
          </p:cNvPr>
          <p:cNvSpPr txBox="1"/>
          <p:nvPr/>
        </p:nvSpPr>
        <p:spPr>
          <a:xfrm>
            <a:off x="566005" y="445678"/>
            <a:ext cx="3548795" cy="1400493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Tout le </a:t>
            </a:r>
            <a:r>
              <a:rPr lang="fr-CA" sz="3366" spc="-45" dirty="0" smtClean="0">
                <a:latin typeface="Manrope Medium"/>
                <a:cs typeface="Manrope Medium"/>
              </a:rPr>
              <a:t>monde est à risque de faire </a:t>
            </a:r>
            <a:r>
              <a:rPr lang="fr-CA" sz="3366" spc="-45" dirty="0">
                <a:latin typeface="Manrope Medium"/>
                <a:cs typeface="Manrope Medium"/>
              </a:rPr>
              <a:t/>
            </a:r>
            <a:br>
              <a:rPr lang="fr-CA" sz="3366" spc="-45" dirty="0">
                <a:latin typeface="Manrope Medium"/>
                <a:cs typeface="Manrope Medium"/>
              </a:rPr>
            </a:br>
            <a:r>
              <a:rPr lang="fr-CA" sz="3366" dirty="0" smtClean="0">
                <a:latin typeface="Manrope Medium"/>
                <a:cs typeface="Manrope Medium"/>
              </a:rPr>
              <a:t>de</a:t>
            </a:r>
            <a:r>
              <a:rPr lang="fr-CA" sz="3366" spc="-102" dirty="0" smtClean="0">
                <a:latin typeface="Manrope Medium"/>
                <a:cs typeface="Manrope Medium"/>
              </a:rPr>
              <a:t> </a:t>
            </a:r>
            <a:r>
              <a:rPr lang="fr-CA" sz="3366" spc="-121" dirty="0">
                <a:latin typeface="Manrope Medium"/>
                <a:cs typeface="Manrope Medium"/>
              </a:rPr>
              <a:t>l</a:t>
            </a:r>
            <a:r>
              <a:rPr lang="fr-CA" sz="3366" spc="-248" dirty="0">
                <a:latin typeface="Manrope Medium"/>
                <a:cs typeface="Manrope Medium"/>
              </a:rPr>
              <a:t>’</a:t>
            </a:r>
            <a:r>
              <a:rPr lang="fr-CA" sz="3366" spc="-45" dirty="0">
                <a:latin typeface="Manrope Medium"/>
                <a:cs typeface="Manrope Medium"/>
              </a:rPr>
              <a:t>â</a:t>
            </a:r>
            <a:r>
              <a:rPr lang="fr-CA" sz="3366" spc="-86" dirty="0">
                <a:latin typeface="Manrope Medium"/>
                <a:cs typeface="Manrope Medium"/>
              </a:rPr>
              <a:t>g</a:t>
            </a:r>
            <a:r>
              <a:rPr lang="fr-CA" sz="3366" spc="-93" dirty="0">
                <a:latin typeface="Manrope Medium"/>
                <a:cs typeface="Manrope Medium"/>
              </a:rPr>
              <a:t>i</a:t>
            </a:r>
            <a:r>
              <a:rPr lang="fr-CA" sz="3366" spc="-50" dirty="0">
                <a:latin typeface="Manrope Medium"/>
                <a:cs typeface="Manrope Medium"/>
              </a:rPr>
              <a:t>s</a:t>
            </a:r>
            <a:r>
              <a:rPr lang="fr-CA" sz="3366" spc="-41" dirty="0">
                <a:latin typeface="Manrope Medium"/>
                <a:cs typeface="Manrope Medium"/>
              </a:rPr>
              <a:t>m</a:t>
            </a:r>
            <a:r>
              <a:rPr lang="fr-CA" sz="3366" spc="9" dirty="0">
                <a:latin typeface="Manrope Medium"/>
                <a:cs typeface="Manrope Medium"/>
              </a:rPr>
              <a:t>e</a:t>
            </a:r>
            <a:endParaRPr lang="fr-CA" sz="3366" dirty="0">
              <a:latin typeface="Manrope Medium"/>
              <a:cs typeface="Manrope Medium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7391400" y="4375606"/>
            <a:ext cx="107753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800" dirty="0" smtClean="0">
                <a:solidFill>
                  <a:schemeClr val="bg1"/>
                </a:solidFill>
              </a:rPr>
              <a:t>Photo : Élias </a:t>
            </a:r>
            <a:r>
              <a:rPr lang="fr-CA" sz="800" dirty="0" err="1" smtClean="0">
                <a:solidFill>
                  <a:schemeClr val="bg1"/>
                </a:solidFill>
              </a:rPr>
              <a:t>Djemil</a:t>
            </a:r>
            <a:endParaRPr lang="fr-CA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1939" y="445678"/>
            <a:ext cx="3860080" cy="3048857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400" u="sng" spc="-1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Ordre</a:t>
            </a:r>
            <a:r>
              <a:rPr sz="2400" u="sng" spc="-5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du</a:t>
            </a:r>
            <a:r>
              <a:rPr sz="2400" u="sng" spc="-32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jour</a:t>
            </a:r>
            <a:r>
              <a:rPr sz="2400" u="sng" spc="-13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:</a:t>
            </a:r>
            <a:endParaRPr sz="2400" u="sng" dirty="0">
              <a:latin typeface="Manrope Medium"/>
              <a:cs typeface="Manrope Medium"/>
            </a:endParaRPr>
          </a:p>
          <a:p>
            <a:pPr marL="196094" indent="-190318">
              <a:spcBef>
                <a:spcPts val="1446"/>
              </a:spcBef>
              <a:buChar char="•"/>
              <a:tabLst>
                <a:tab pos="196094" algn="l"/>
              </a:tabLst>
            </a:pPr>
            <a:r>
              <a:rPr sz="1200" spc="-18" dirty="0">
                <a:latin typeface="Manrope"/>
                <a:cs typeface="Manrope"/>
              </a:rPr>
              <a:t>Activité</a:t>
            </a:r>
            <a:r>
              <a:rPr sz="1200" spc="-11" dirty="0">
                <a:latin typeface="Manrope"/>
                <a:cs typeface="Manrope"/>
              </a:rPr>
              <a:t> </a:t>
            </a:r>
            <a:r>
              <a:rPr sz="1200" spc="-20" dirty="0">
                <a:latin typeface="Manrope"/>
                <a:cs typeface="Manrope"/>
              </a:rPr>
              <a:t>brise-</a:t>
            </a:r>
            <a:r>
              <a:rPr sz="1200" spc="-9" dirty="0">
                <a:latin typeface="Manrope"/>
                <a:cs typeface="Manrope"/>
              </a:rPr>
              <a:t>glace</a:t>
            </a:r>
            <a:endParaRPr sz="12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200" spc="-14" dirty="0">
                <a:latin typeface="Manrope"/>
                <a:cs typeface="Manrope"/>
              </a:rPr>
              <a:t>Définition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l’âgisme</a:t>
            </a:r>
            <a:endParaRPr sz="12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200" spc="-14" dirty="0">
                <a:latin typeface="Manrope"/>
                <a:cs typeface="Manrope"/>
              </a:rPr>
              <a:t>Définition</a:t>
            </a:r>
            <a:r>
              <a:rPr sz="1200" spc="-27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des</a:t>
            </a:r>
            <a:r>
              <a:rPr sz="1200" spc="-27" dirty="0">
                <a:latin typeface="Manrope"/>
                <a:cs typeface="Manrope"/>
              </a:rPr>
              <a:t> </a:t>
            </a:r>
            <a:r>
              <a:rPr sz="1200" spc="-18" dirty="0">
                <a:latin typeface="Manrope"/>
                <a:cs typeface="Manrope"/>
              </a:rPr>
              <a:t>relations</a:t>
            </a:r>
            <a:r>
              <a:rPr sz="1200" spc="-27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intergénérationnelles</a:t>
            </a:r>
            <a:endParaRPr sz="1200" dirty="0">
              <a:latin typeface="Manrope"/>
              <a:cs typeface="Manrope"/>
            </a:endParaRPr>
          </a:p>
          <a:p>
            <a:pPr marL="196094" marR="265983" indent="-190607">
              <a:lnSpc>
                <a:spcPct val="117000"/>
              </a:lnSpc>
              <a:spcBef>
                <a:spcPts val="750"/>
              </a:spcBef>
              <a:buChar char="•"/>
              <a:tabLst>
                <a:tab pos="196094" algn="l"/>
              </a:tabLst>
            </a:pPr>
            <a:r>
              <a:rPr sz="1200" spc="-14" dirty="0">
                <a:latin typeface="Manrope"/>
                <a:cs typeface="Manrope"/>
              </a:rPr>
              <a:t>Visionnement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</a:t>
            </a:r>
            <a:r>
              <a:rPr sz="1200" spc="-20" dirty="0">
                <a:latin typeface="Manrope"/>
                <a:cs typeface="Manrope"/>
              </a:rPr>
              <a:t> </a:t>
            </a:r>
            <a:r>
              <a:rPr sz="1200" spc="-16" dirty="0">
                <a:latin typeface="Manrope"/>
                <a:cs typeface="Manrope"/>
              </a:rPr>
              <a:t>documentaires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et</a:t>
            </a:r>
            <a:r>
              <a:rPr sz="1200" spc="-20" dirty="0">
                <a:latin typeface="Manrope"/>
                <a:cs typeface="Manrope"/>
              </a:rPr>
              <a:t> </a:t>
            </a:r>
            <a:r>
              <a:rPr sz="1200" spc="-16" dirty="0">
                <a:latin typeface="Manrope"/>
                <a:cs typeface="Manrope"/>
              </a:rPr>
              <a:t>discussions</a:t>
            </a:r>
            <a:r>
              <a:rPr sz="1200" spc="-20" dirty="0">
                <a:latin typeface="Manrope"/>
                <a:cs typeface="Manrope"/>
              </a:rPr>
              <a:t> </a:t>
            </a:r>
            <a:r>
              <a:rPr lang="fr-CA" sz="1200" spc="-20" dirty="0">
                <a:latin typeface="Manrope"/>
                <a:cs typeface="Manrope"/>
              </a:rPr>
              <a:t/>
            </a:r>
            <a:br>
              <a:rPr lang="fr-CA" sz="1200" spc="-20" dirty="0">
                <a:latin typeface="Manrope"/>
                <a:cs typeface="Manrope"/>
              </a:rPr>
            </a:br>
            <a:r>
              <a:rPr sz="1200" dirty="0">
                <a:latin typeface="Manrope"/>
                <a:cs typeface="Manrope"/>
              </a:rPr>
              <a:t>sur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leur </a:t>
            </a:r>
            <a:r>
              <a:rPr sz="1200" spc="-5" dirty="0">
                <a:latin typeface="Manrope"/>
                <a:cs typeface="Manrope"/>
              </a:rPr>
              <a:t>contenu</a:t>
            </a:r>
            <a:endParaRPr sz="1200" dirty="0">
              <a:latin typeface="Manrope"/>
              <a:cs typeface="Manrope"/>
            </a:endParaRPr>
          </a:p>
          <a:p>
            <a:pPr marL="196094" marR="2310" indent="-190607">
              <a:lnSpc>
                <a:spcPct val="117000"/>
              </a:lnSpc>
              <a:spcBef>
                <a:spcPts val="748"/>
              </a:spcBef>
              <a:buChar char="•"/>
              <a:tabLst>
                <a:tab pos="196094" algn="l"/>
              </a:tabLst>
            </a:pPr>
            <a:r>
              <a:rPr sz="1200" spc="-14" dirty="0">
                <a:latin typeface="Manrope"/>
                <a:cs typeface="Manrope"/>
              </a:rPr>
              <a:t>Discussion</a:t>
            </a:r>
            <a:r>
              <a:rPr sz="1200" spc="-30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sur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comment</a:t>
            </a:r>
            <a:r>
              <a:rPr sz="1200" spc="-30" dirty="0">
                <a:latin typeface="Manrope"/>
                <a:cs typeface="Manrope"/>
              </a:rPr>
              <a:t> </a:t>
            </a:r>
            <a:r>
              <a:rPr sz="1200" spc="-16" dirty="0">
                <a:latin typeface="Manrope"/>
                <a:cs typeface="Manrope"/>
              </a:rPr>
              <a:t>trouver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des</a:t>
            </a:r>
            <a:r>
              <a:rPr sz="1200" spc="-30" dirty="0">
                <a:latin typeface="Manrope"/>
                <a:cs typeface="Manrope"/>
              </a:rPr>
              <a:t> </a:t>
            </a:r>
            <a:r>
              <a:rPr sz="1200" spc="-9" dirty="0">
                <a:latin typeface="Manrope"/>
                <a:cs typeface="Manrope"/>
              </a:rPr>
              <a:t>occasions</a:t>
            </a:r>
            <a:r>
              <a:rPr sz="1200" spc="-30" dirty="0">
                <a:latin typeface="Manrope"/>
                <a:cs typeface="Manrope"/>
              </a:rPr>
              <a:t> </a:t>
            </a:r>
            <a:r>
              <a:rPr lang="fr-CA" sz="1200" spc="-30" dirty="0">
                <a:latin typeface="Manrope"/>
                <a:cs typeface="Manrope"/>
              </a:rPr>
              <a:t/>
            </a:r>
            <a:br>
              <a:rPr lang="fr-CA" sz="1200" spc="-30" dirty="0">
                <a:latin typeface="Manrope"/>
                <a:cs typeface="Manrope"/>
              </a:rPr>
            </a:br>
            <a:r>
              <a:rPr sz="1200" dirty="0">
                <a:latin typeface="Manrope"/>
                <a:cs typeface="Manrope"/>
              </a:rPr>
              <a:t>de</a:t>
            </a:r>
            <a:r>
              <a:rPr sz="1200" spc="-30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vivre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spc="-11" dirty="0">
                <a:latin typeface="Manrope"/>
                <a:cs typeface="Manrope"/>
              </a:rPr>
              <a:t>des </a:t>
            </a:r>
            <a:r>
              <a:rPr sz="1200" spc="-18" dirty="0">
                <a:latin typeface="Manrope"/>
                <a:cs typeface="Manrope"/>
              </a:rPr>
              <a:t>relations</a:t>
            </a:r>
            <a:r>
              <a:rPr sz="1200" spc="-14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intergénérationnelles</a:t>
            </a:r>
            <a:endParaRPr sz="12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Char char="•"/>
              <a:tabLst>
                <a:tab pos="196094" algn="l"/>
              </a:tabLst>
            </a:pPr>
            <a:r>
              <a:rPr sz="1200" spc="-14" dirty="0">
                <a:latin typeface="Manrope"/>
                <a:cs typeface="Manrope"/>
              </a:rPr>
              <a:t>Résumé</a:t>
            </a:r>
            <a:r>
              <a:rPr sz="1200" spc="-16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et</a:t>
            </a:r>
            <a:r>
              <a:rPr sz="1200" spc="-16" dirty="0">
                <a:latin typeface="Manrope"/>
                <a:cs typeface="Manrope"/>
              </a:rPr>
              <a:t> </a:t>
            </a:r>
            <a:r>
              <a:rPr sz="1200" spc="-18" dirty="0">
                <a:latin typeface="Manrope"/>
                <a:cs typeface="Manrope"/>
              </a:rPr>
              <a:t>informations</a:t>
            </a:r>
            <a:r>
              <a:rPr sz="1200" spc="-16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à</a:t>
            </a:r>
            <a:r>
              <a:rPr sz="1200" spc="-16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retenir</a:t>
            </a:r>
            <a:endParaRPr sz="1200" dirty="0">
              <a:latin typeface="Manrope"/>
              <a:cs typeface="Manrope"/>
            </a:endParaRPr>
          </a:p>
          <a:p>
            <a:pPr marL="196094" indent="-190318">
              <a:spcBef>
                <a:spcPts val="969"/>
              </a:spcBef>
              <a:buChar char="•"/>
              <a:tabLst>
                <a:tab pos="196094" algn="l"/>
              </a:tabLst>
            </a:pPr>
            <a:r>
              <a:rPr sz="1200" spc="-20" dirty="0">
                <a:latin typeface="Manrope"/>
                <a:cs typeface="Manrope"/>
              </a:rPr>
              <a:t>Évaluation</a:t>
            </a:r>
            <a:r>
              <a:rPr sz="1200" spc="-16" dirty="0">
                <a:latin typeface="Manrope"/>
                <a:cs typeface="Manrope"/>
              </a:rPr>
              <a:t> </a:t>
            </a:r>
            <a:r>
              <a:rPr sz="1200" spc="-18" dirty="0">
                <a:latin typeface="Manrope"/>
                <a:cs typeface="Manrope"/>
              </a:rPr>
              <a:t>individuelle</a:t>
            </a:r>
            <a:r>
              <a:rPr sz="1200" spc="-16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</a:t>
            </a:r>
            <a:r>
              <a:rPr sz="1200" spc="-14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l’atelier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D50D3CCD-29E8-1A98-804E-2D1435294C55}"/>
              </a:ext>
            </a:extLst>
          </p:cNvPr>
          <p:cNvSpPr txBox="1"/>
          <p:nvPr/>
        </p:nvSpPr>
        <p:spPr>
          <a:xfrm>
            <a:off x="566005" y="445678"/>
            <a:ext cx="2862995" cy="969222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Plan de</a:t>
            </a:r>
            <a:br>
              <a:rPr lang="fr-CA" sz="3366" spc="-45" dirty="0">
                <a:latin typeface="Manrope Medium"/>
                <a:cs typeface="Manrope Medium"/>
              </a:rPr>
            </a:br>
            <a:r>
              <a:rPr lang="fr-CA" sz="3366" spc="-70" dirty="0">
                <a:latin typeface="Manrope Medium"/>
                <a:cs typeface="Manrope Medium"/>
              </a:rPr>
              <a:t>contenu</a:t>
            </a:r>
            <a:endParaRPr lang="fr-CA" sz="3366" dirty="0">
              <a:latin typeface="Manrope Medium"/>
              <a:cs typeface="Manrope Mediu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38800" y="1856231"/>
            <a:ext cx="2939195" cy="2019153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À</a:t>
            </a:r>
            <a:r>
              <a:rPr sz="2400" u="sng" spc="-3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la</a:t>
            </a:r>
            <a:r>
              <a:rPr sz="2400" u="sng" spc="-2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fin</a:t>
            </a:r>
            <a:r>
              <a:rPr sz="2400" u="sng" spc="-2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de</a:t>
            </a:r>
            <a:r>
              <a:rPr sz="2400" u="sng" spc="-2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6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l’atelier,</a:t>
            </a:r>
            <a:r>
              <a:rPr sz="2400" u="sng" spc="-20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36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vous</a:t>
            </a:r>
            <a:r>
              <a:rPr sz="2400" u="sng" spc="-139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 </a:t>
            </a:r>
            <a:r>
              <a:rPr sz="2400" u="sng" spc="-23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:</a:t>
            </a:r>
            <a:endParaRPr sz="2400" u="sng" dirty="0">
              <a:latin typeface="Manrope Medium"/>
              <a:cs typeface="Manrope Medium"/>
            </a:endParaRPr>
          </a:p>
          <a:p>
            <a:pPr marL="196094" indent="-190318">
              <a:spcBef>
                <a:spcPts val="1446"/>
              </a:spcBef>
              <a:buChar char="•"/>
              <a:tabLst>
                <a:tab pos="196094" algn="l"/>
              </a:tabLst>
            </a:pPr>
            <a:r>
              <a:rPr sz="1200" spc="-16" dirty="0">
                <a:latin typeface="Manrope"/>
                <a:cs typeface="Manrope"/>
              </a:rPr>
              <a:t>aurez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une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18" dirty="0">
                <a:latin typeface="Manrope"/>
                <a:cs typeface="Manrope"/>
              </a:rPr>
              <a:t>meilleure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14" dirty="0" err="1">
                <a:latin typeface="Manrope"/>
                <a:cs typeface="Manrope"/>
              </a:rPr>
              <a:t>compréhension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lang="fr-CA" sz="1200" spc="-23" dirty="0">
                <a:latin typeface="Manrope"/>
                <a:cs typeface="Manrope"/>
              </a:rPr>
              <a:t/>
            </a:r>
            <a:br>
              <a:rPr lang="fr-CA" sz="1200" spc="-23" dirty="0">
                <a:latin typeface="Manrope"/>
                <a:cs typeface="Manrope"/>
              </a:rPr>
            </a:br>
            <a:r>
              <a:rPr sz="1200" dirty="0">
                <a:latin typeface="Manrope"/>
                <a:cs typeface="Manrope"/>
              </a:rPr>
              <a:t>de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ce</a:t>
            </a:r>
            <a:r>
              <a:rPr sz="1200" spc="-25" dirty="0">
                <a:latin typeface="Manrope"/>
                <a:cs typeface="Manrope"/>
              </a:rPr>
              <a:t> qu’est</a:t>
            </a:r>
            <a:r>
              <a:rPr sz="1200" spc="-23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l’âgisme</a:t>
            </a:r>
            <a:endParaRPr sz="1200" dirty="0">
              <a:latin typeface="Manrope"/>
              <a:cs typeface="Manrope"/>
            </a:endParaRPr>
          </a:p>
          <a:p>
            <a:pPr marL="196094" marR="2310" indent="-190607">
              <a:lnSpc>
                <a:spcPct val="117000"/>
              </a:lnSpc>
              <a:spcBef>
                <a:spcPts val="748"/>
              </a:spcBef>
              <a:buChar char="•"/>
              <a:tabLst>
                <a:tab pos="196094" algn="l"/>
              </a:tabLst>
            </a:pPr>
            <a:r>
              <a:rPr sz="1200" spc="-18" dirty="0">
                <a:latin typeface="Manrope"/>
                <a:cs typeface="Manrope"/>
              </a:rPr>
              <a:t>comprendrez</a:t>
            </a:r>
            <a:r>
              <a:rPr sz="1200" spc="-20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l’importance</a:t>
            </a:r>
            <a:r>
              <a:rPr sz="1200" spc="-20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des</a:t>
            </a:r>
            <a:r>
              <a:rPr sz="1200" spc="-20" dirty="0">
                <a:latin typeface="Manrope"/>
                <a:cs typeface="Manrope"/>
              </a:rPr>
              <a:t> </a:t>
            </a:r>
            <a:r>
              <a:rPr sz="1200" spc="-18" dirty="0">
                <a:latin typeface="Manrope"/>
                <a:cs typeface="Manrope"/>
              </a:rPr>
              <a:t>relations</a:t>
            </a:r>
            <a:r>
              <a:rPr sz="1200" spc="-20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intergénérationnelles </a:t>
            </a:r>
            <a:r>
              <a:rPr sz="1200" dirty="0">
                <a:latin typeface="Manrope"/>
                <a:cs typeface="Manrope"/>
              </a:rPr>
              <a:t>dans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la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spc="-27" dirty="0" err="1">
                <a:latin typeface="Manrope"/>
                <a:cs typeface="Manrope"/>
              </a:rPr>
              <a:t>lutte</a:t>
            </a:r>
            <a:r>
              <a:rPr sz="1200" spc="-25" dirty="0">
                <a:latin typeface="Manrope"/>
                <a:cs typeface="Manrope"/>
              </a:rPr>
              <a:t> </a:t>
            </a:r>
            <a:r>
              <a:rPr lang="fr-CA" sz="1200" spc="-25" dirty="0">
                <a:latin typeface="Manrope"/>
                <a:cs typeface="Manrope"/>
              </a:rPr>
              <a:t/>
            </a:r>
            <a:br>
              <a:rPr lang="fr-CA" sz="1200" spc="-25" dirty="0">
                <a:latin typeface="Manrope"/>
                <a:cs typeface="Manrope"/>
              </a:rPr>
            </a:br>
            <a:r>
              <a:rPr sz="1200" spc="-14" dirty="0" err="1">
                <a:latin typeface="Manrope"/>
                <a:cs typeface="Manrope"/>
              </a:rPr>
              <a:t>contre</a:t>
            </a:r>
            <a:r>
              <a:rPr sz="1200" spc="-32" dirty="0">
                <a:latin typeface="Manrope"/>
                <a:cs typeface="Manrope"/>
              </a:rPr>
              <a:t> </a:t>
            </a:r>
            <a:r>
              <a:rPr sz="1200" spc="-5" dirty="0">
                <a:latin typeface="Manrope"/>
                <a:cs typeface="Manrope"/>
              </a:rPr>
              <a:t>l’âgisme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6C1C0DAB-2DB3-ADCD-D68A-4243FE9C29C3}"/>
              </a:ext>
            </a:extLst>
          </p:cNvPr>
          <p:cNvSpPr txBox="1"/>
          <p:nvPr/>
        </p:nvSpPr>
        <p:spPr>
          <a:xfrm>
            <a:off x="5638800" y="445678"/>
            <a:ext cx="2862995" cy="533205"/>
          </a:xfrm>
          <a:prstGeom prst="rect">
            <a:avLst/>
          </a:prstGeom>
        </p:spPr>
        <p:txBody>
          <a:bodyPr vert="horz" wrap="square" lIns="0" tIns="91549" rIns="0" bIns="0" rtlCol="0">
            <a:spAutoFit/>
          </a:bodyPr>
          <a:lstStyle/>
          <a:p>
            <a:pPr marL="5776" marR="2310">
              <a:lnSpc>
                <a:spcPts val="3375"/>
              </a:lnSpc>
              <a:spcBef>
                <a:spcPts val="721"/>
              </a:spcBef>
            </a:pPr>
            <a:r>
              <a:rPr lang="fr-CA" sz="3366" spc="-45" dirty="0">
                <a:latin typeface="Manrope Medium"/>
                <a:cs typeface="Manrope Medium"/>
              </a:rPr>
              <a:t>Objectifs</a:t>
            </a:r>
            <a:endParaRPr lang="fr-CA" sz="3366" dirty="0">
              <a:latin typeface="Manrope Medium"/>
              <a:cs typeface="Manrope Medium"/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6A6A6107-D54A-6A4B-3EDE-E941D7457D26}"/>
              </a:ext>
            </a:extLst>
          </p:cNvPr>
          <p:cNvSpPr/>
          <p:nvPr/>
        </p:nvSpPr>
        <p:spPr>
          <a:xfrm>
            <a:off x="566005" y="552450"/>
            <a:ext cx="3960000" cy="4038600"/>
          </a:xfrm>
          <a:prstGeom prst="roundRect">
            <a:avLst>
              <a:gd name="adj" fmla="val 2326"/>
            </a:avLst>
          </a:prstGeom>
          <a:blipFill dpi="0" rotWithShape="1">
            <a:blip r:embed="rId2"/>
            <a:srcRect/>
            <a:tile tx="0" ty="0" sx="30000" sy="30000" flip="none" algn="ct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bg object 16">
            <a:extLst>
              <a:ext uri="{FF2B5EF4-FFF2-40B4-BE49-F238E27FC236}">
                <a16:creationId xmlns:a16="http://schemas.microsoft.com/office/drawing/2014/main" id="{88B775C5-AEA3-DEC0-B815-1340A6C77293}"/>
              </a:ext>
            </a:extLst>
          </p:cNvPr>
          <p:cNvSpPr/>
          <p:nvPr/>
        </p:nvSpPr>
        <p:spPr>
          <a:xfrm>
            <a:off x="8435030" y="4428816"/>
            <a:ext cx="142965" cy="14295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20" y="8007"/>
                </a:lnTo>
                <a:lnTo>
                  <a:pt x="64304" y="30304"/>
                </a:lnTo>
                <a:lnTo>
                  <a:pt x="30304" y="64304"/>
                </a:lnTo>
                <a:lnTo>
                  <a:pt x="8007" y="107420"/>
                </a:lnTo>
                <a:lnTo>
                  <a:pt x="0" y="157063"/>
                </a:lnTo>
                <a:lnTo>
                  <a:pt x="8007" y="206706"/>
                </a:lnTo>
                <a:lnTo>
                  <a:pt x="30304" y="249821"/>
                </a:lnTo>
                <a:lnTo>
                  <a:pt x="64304" y="283821"/>
                </a:lnTo>
                <a:lnTo>
                  <a:pt x="107420" y="306119"/>
                </a:lnTo>
                <a:lnTo>
                  <a:pt x="157063" y="314126"/>
                </a:lnTo>
                <a:lnTo>
                  <a:pt x="206706" y="306119"/>
                </a:lnTo>
                <a:lnTo>
                  <a:pt x="249821" y="283821"/>
                </a:lnTo>
                <a:lnTo>
                  <a:pt x="283821" y="249821"/>
                </a:lnTo>
                <a:lnTo>
                  <a:pt x="306119" y="206706"/>
                </a:lnTo>
                <a:lnTo>
                  <a:pt x="314126" y="157063"/>
                </a:lnTo>
                <a:lnTo>
                  <a:pt x="306119" y="107420"/>
                </a:lnTo>
                <a:lnTo>
                  <a:pt x="283821" y="64304"/>
                </a:lnTo>
                <a:lnTo>
                  <a:pt x="249821" y="30304"/>
                </a:lnTo>
                <a:lnTo>
                  <a:pt x="206706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E8F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ZoneTexte 5"/>
          <p:cNvSpPr txBox="1"/>
          <p:nvPr/>
        </p:nvSpPr>
        <p:spPr>
          <a:xfrm>
            <a:off x="566005" y="4571771"/>
            <a:ext cx="107753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800" dirty="0" smtClean="0">
                <a:solidFill>
                  <a:schemeClr val="tx1"/>
                </a:solidFill>
              </a:rPr>
              <a:t>Photo : Élias </a:t>
            </a:r>
            <a:r>
              <a:rPr lang="fr-CA" sz="800" dirty="0" err="1" smtClean="0">
                <a:solidFill>
                  <a:schemeClr val="tx1"/>
                </a:solidFill>
              </a:rPr>
              <a:t>Djemil</a:t>
            </a:r>
            <a:endParaRPr lang="fr-CA" sz="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01941" y="1856232"/>
            <a:ext cx="4084859" cy="740533"/>
          </a:xfrm>
          <a:prstGeom prst="rect">
            <a:avLst/>
          </a:prstGeom>
        </p:spPr>
        <p:txBody>
          <a:bodyPr vert="horz" wrap="square" lIns="0" tIns="6931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z="2400" u="sng" spc="-45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Brise-</a:t>
            </a:r>
            <a:r>
              <a:rPr sz="2400" u="sng" spc="-14" dirty="0">
                <a:uFill>
                  <a:solidFill>
                    <a:srgbClr val="000000"/>
                  </a:solidFill>
                </a:uFill>
                <a:latin typeface="Manrope Medium"/>
                <a:cs typeface="Manrope Medium"/>
              </a:rPr>
              <a:t>glace</a:t>
            </a:r>
            <a:endParaRPr sz="2400" u="sng" dirty="0">
              <a:latin typeface="Manrope Medium"/>
              <a:cs typeface="Manrope Medium"/>
            </a:endParaRPr>
          </a:p>
          <a:p>
            <a:pPr marL="5776">
              <a:spcBef>
                <a:spcPts val="1446"/>
              </a:spcBef>
            </a:pPr>
            <a:r>
              <a:rPr sz="1200" spc="-11" dirty="0">
                <a:latin typeface="Manrope"/>
                <a:cs typeface="Manrope"/>
              </a:rPr>
              <a:t>Vrai</a:t>
            </a:r>
            <a:r>
              <a:rPr sz="1200" spc="-30" dirty="0">
                <a:latin typeface="Manrope"/>
                <a:cs typeface="Manrope"/>
              </a:rPr>
              <a:t> </a:t>
            </a:r>
            <a:r>
              <a:rPr sz="1200" dirty="0">
                <a:latin typeface="Manrope"/>
                <a:cs typeface="Manrope"/>
              </a:rPr>
              <a:t>ou</a:t>
            </a:r>
            <a:r>
              <a:rPr sz="1200" spc="-18" dirty="0">
                <a:latin typeface="Manrope"/>
                <a:cs typeface="Manrope"/>
              </a:rPr>
              <a:t> </a:t>
            </a:r>
            <a:r>
              <a:rPr sz="1200" spc="-14" dirty="0">
                <a:latin typeface="Manrope"/>
                <a:cs typeface="Manrope"/>
              </a:rPr>
              <a:t>faux</a:t>
            </a:r>
            <a:r>
              <a:rPr sz="1200" spc="-80" dirty="0">
                <a:latin typeface="Manrope"/>
                <a:cs typeface="Manrope"/>
              </a:rPr>
              <a:t> </a:t>
            </a:r>
            <a:r>
              <a:rPr sz="1200" spc="-23" dirty="0">
                <a:latin typeface="Manrope"/>
                <a:cs typeface="Manrope"/>
              </a:rPr>
              <a:t>?</a:t>
            </a:r>
            <a:endParaRPr sz="1200" dirty="0">
              <a:latin typeface="Manrope"/>
              <a:cs typeface="Manrope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66050" y="299003"/>
            <a:ext cx="4249427" cy="673021"/>
          </a:xfrm>
          <a:prstGeom prst="rect">
            <a:avLst/>
          </a:prstGeom>
        </p:spPr>
        <p:txBody>
          <a:bodyPr vert="horz" wrap="square" lIns="0" tIns="153606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pc="-98" dirty="0"/>
              <a:t>Brise-</a:t>
            </a:r>
            <a:r>
              <a:rPr spc="-48" dirty="0"/>
              <a:t>glace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592686" y="590550"/>
            <a:ext cx="2360927" cy="3849449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234376" marR="222374" indent="-228600">
              <a:lnSpc>
                <a:spcPct val="117000"/>
              </a:lnSpc>
              <a:spcBef>
                <a:spcPts val="748"/>
              </a:spcBef>
              <a:buFont typeface="+mj-lt"/>
              <a:buAutoNum type="arabicPeriod"/>
              <a:tabLst>
                <a:tab pos="196383" algn="l"/>
              </a:tabLst>
            </a:pPr>
            <a:r>
              <a:rPr lang="fr-CA" sz="1400" spc="-25" dirty="0">
                <a:latin typeface="Manrope"/>
                <a:cs typeface="Manrope"/>
              </a:rPr>
              <a:t>Tout le monde vieillit de la même façon</a:t>
            </a:r>
          </a:p>
          <a:p>
            <a:pPr marL="196383" marR="222374" indent="-190607">
              <a:lnSpc>
                <a:spcPct val="117000"/>
              </a:lnSpc>
              <a:spcBef>
                <a:spcPts val="748"/>
              </a:spcBef>
              <a:buAutoNum type="arabicPeriod"/>
              <a:tabLst>
                <a:tab pos="196383" algn="l"/>
              </a:tabLst>
            </a:pPr>
            <a:r>
              <a:rPr lang="fr-CA" sz="1400" spc="-25" dirty="0">
                <a:latin typeface="Manrope"/>
                <a:cs typeface="Manrope"/>
              </a:rPr>
              <a:t>Les travailleurs de 50 ans et plus sont moins performants</a:t>
            </a:r>
          </a:p>
          <a:p>
            <a:pPr marL="196383" marR="222374" indent="-190607">
              <a:lnSpc>
                <a:spcPct val="117000"/>
              </a:lnSpc>
              <a:spcBef>
                <a:spcPts val="748"/>
              </a:spcBef>
              <a:buAutoNum type="arabicPeriod"/>
              <a:tabLst>
                <a:tab pos="196383" algn="l"/>
              </a:tabLst>
            </a:pPr>
            <a:r>
              <a:rPr sz="1400" spc="-25" dirty="0" err="1">
                <a:latin typeface="Manrope"/>
                <a:cs typeface="Manrope"/>
              </a:rPr>
              <a:t>Avoir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les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spc="-16" dirty="0">
                <a:latin typeface="Manrope"/>
                <a:cs typeface="Manrope"/>
              </a:rPr>
              <a:t>cheveux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gris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est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moins séduisant</a:t>
            </a:r>
            <a:endParaRPr sz="1400" dirty="0">
              <a:latin typeface="Manrope"/>
              <a:cs typeface="Manrope"/>
            </a:endParaRPr>
          </a:p>
          <a:p>
            <a:pPr marL="196094" indent="-190318">
              <a:spcBef>
                <a:spcPts val="966"/>
              </a:spcBef>
              <a:buAutoNum type="arabicPeriod"/>
              <a:tabLst>
                <a:tab pos="196094" algn="l"/>
              </a:tabLst>
            </a:pPr>
            <a:r>
              <a:rPr sz="1400" spc="-5" dirty="0">
                <a:latin typeface="Manrope"/>
                <a:cs typeface="Manrope"/>
              </a:rPr>
              <a:t>Les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spc="-11" dirty="0">
                <a:latin typeface="Manrope"/>
                <a:cs typeface="Manrope"/>
              </a:rPr>
              <a:t>personnes</a:t>
            </a:r>
            <a:r>
              <a:rPr sz="1400" spc="-30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aînées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ne</a:t>
            </a:r>
            <a:r>
              <a:rPr sz="1400" spc="-32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sont</a:t>
            </a:r>
            <a:endParaRPr sz="1400" dirty="0">
              <a:latin typeface="Manrope"/>
              <a:cs typeface="Manrope"/>
            </a:endParaRPr>
          </a:p>
          <a:p>
            <a:pPr marL="196094">
              <a:spcBef>
                <a:spcPts val="218"/>
              </a:spcBef>
            </a:pPr>
            <a:r>
              <a:rPr sz="1400" dirty="0">
                <a:latin typeface="Manrope"/>
                <a:cs typeface="Manrope"/>
              </a:rPr>
              <a:t>pas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20" dirty="0">
                <a:latin typeface="Manrope"/>
                <a:cs typeface="Manrope"/>
              </a:rPr>
              <a:t>intéressées </a:t>
            </a:r>
            <a:r>
              <a:rPr sz="1400" dirty="0">
                <a:latin typeface="Manrope"/>
                <a:cs typeface="Manrope"/>
              </a:rPr>
              <a:t>par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la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5" dirty="0" err="1">
                <a:latin typeface="Manrope"/>
                <a:cs typeface="Manrope"/>
              </a:rPr>
              <a:t>technologie</a:t>
            </a:r>
            <a:endParaRPr lang="fr-CA" sz="1400" spc="-5" dirty="0">
              <a:latin typeface="Manrope"/>
              <a:cs typeface="Manrope"/>
            </a:endParaRPr>
          </a:p>
          <a:p>
            <a:pPr marL="180000" marR="295152" indent="-180000">
              <a:lnSpc>
                <a:spcPct val="125000"/>
              </a:lnSpc>
              <a:spcBef>
                <a:spcPts val="750"/>
              </a:spcBef>
              <a:buAutoNum type="arabicPeriod" startAt="5"/>
              <a:tabLst>
                <a:tab pos="196094" algn="l"/>
              </a:tabLst>
            </a:pPr>
            <a:r>
              <a:rPr lang="fr-CA" sz="1400" spc="-5" dirty="0">
                <a:latin typeface="Manrope"/>
                <a:cs typeface="Manrope"/>
              </a:rPr>
              <a:t>Les</a:t>
            </a:r>
            <a:r>
              <a:rPr lang="fr-CA" sz="1400" spc="-36" dirty="0">
                <a:latin typeface="Manrope"/>
                <a:cs typeface="Manrope"/>
              </a:rPr>
              <a:t> </a:t>
            </a:r>
            <a:r>
              <a:rPr lang="fr-CA" sz="1400" spc="-11" dirty="0">
                <a:latin typeface="Manrope"/>
                <a:cs typeface="Manrope"/>
              </a:rPr>
              <a:t>personnes</a:t>
            </a:r>
            <a:r>
              <a:rPr lang="fr-CA" sz="1400" spc="-36" dirty="0">
                <a:latin typeface="Manrope"/>
                <a:cs typeface="Manrope"/>
              </a:rPr>
              <a:t> </a:t>
            </a:r>
            <a:r>
              <a:rPr lang="fr-CA" sz="1400" spc="-9" dirty="0">
                <a:latin typeface="Manrope"/>
                <a:cs typeface="Manrope"/>
              </a:rPr>
              <a:t>aînées</a:t>
            </a:r>
            <a:r>
              <a:rPr lang="fr-CA" sz="1400" spc="-34" dirty="0">
                <a:latin typeface="Manrope"/>
                <a:cs typeface="Manrope"/>
              </a:rPr>
              <a:t> </a:t>
            </a:r>
            <a:r>
              <a:rPr lang="fr-CA" sz="1400" dirty="0">
                <a:latin typeface="Manrope"/>
                <a:cs typeface="Manrope"/>
              </a:rPr>
              <a:t>ont</a:t>
            </a:r>
            <a:r>
              <a:rPr lang="fr-CA" sz="1400" spc="-39" dirty="0">
                <a:latin typeface="Manrope"/>
                <a:cs typeface="Manrope"/>
              </a:rPr>
              <a:t> </a:t>
            </a:r>
            <a:r>
              <a:rPr lang="fr-CA" sz="1400" spc="-9" dirty="0">
                <a:latin typeface="Manrope"/>
                <a:cs typeface="Manrope"/>
              </a:rPr>
              <a:t>plus </a:t>
            </a:r>
            <a:r>
              <a:rPr lang="fr-CA" sz="1400" dirty="0">
                <a:latin typeface="Manrope"/>
                <a:cs typeface="Manrope"/>
              </a:rPr>
              <a:t>de</a:t>
            </a:r>
            <a:r>
              <a:rPr lang="fr-CA" sz="1400" spc="-14" dirty="0">
                <a:latin typeface="Manrope"/>
                <a:cs typeface="Manrope"/>
              </a:rPr>
              <a:t> </a:t>
            </a:r>
            <a:r>
              <a:rPr lang="fr-CA" sz="1400" spc="-23" dirty="0">
                <a:latin typeface="Manrope"/>
                <a:cs typeface="Manrope"/>
              </a:rPr>
              <a:t>difficulté</a:t>
            </a:r>
            <a:r>
              <a:rPr lang="fr-CA" sz="1400" spc="-14" dirty="0">
                <a:latin typeface="Manrope"/>
                <a:cs typeface="Manrope"/>
              </a:rPr>
              <a:t> </a:t>
            </a:r>
            <a:r>
              <a:rPr lang="fr-CA" sz="1400" dirty="0">
                <a:latin typeface="Manrope"/>
                <a:cs typeface="Manrope"/>
              </a:rPr>
              <a:t>à</a:t>
            </a:r>
            <a:r>
              <a:rPr lang="fr-CA" sz="1400" spc="-14" dirty="0">
                <a:latin typeface="Manrope"/>
                <a:cs typeface="Manrope"/>
              </a:rPr>
              <a:t> </a:t>
            </a:r>
            <a:r>
              <a:rPr lang="fr-CA" sz="1400" spc="-5" dirty="0">
                <a:latin typeface="Manrope"/>
                <a:cs typeface="Manrope"/>
              </a:rPr>
              <a:t>apprendre</a:t>
            </a:r>
            <a:endParaRPr lang="fr-CA" sz="1400" dirty="0">
              <a:latin typeface="Manrope"/>
              <a:cs typeface="Manrop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387222" y="590550"/>
            <a:ext cx="2190728" cy="1428466"/>
          </a:xfrm>
          <a:prstGeom prst="rect">
            <a:avLst/>
          </a:prstGeom>
        </p:spPr>
        <p:txBody>
          <a:bodyPr vert="horz" wrap="square" lIns="0" tIns="5776" rIns="0" bIns="0" rtlCol="0">
            <a:spAutoFit/>
          </a:bodyPr>
          <a:lstStyle/>
          <a:p>
            <a:pPr marL="180000" marR="2310" indent="-180000">
              <a:lnSpc>
                <a:spcPct val="125000"/>
              </a:lnSpc>
              <a:spcBef>
                <a:spcPts val="750"/>
              </a:spcBef>
              <a:tabLst>
                <a:tab pos="196094" algn="l"/>
              </a:tabLst>
            </a:pPr>
            <a:r>
              <a:rPr lang="fr-CA" sz="1200" spc="-11" dirty="0">
                <a:latin typeface="Manrope"/>
                <a:cs typeface="Manrope"/>
              </a:rPr>
              <a:t>6</a:t>
            </a:r>
            <a:r>
              <a:rPr sz="1200" spc="-11" dirty="0">
                <a:latin typeface="Manrope"/>
                <a:cs typeface="Manrope"/>
              </a:rPr>
              <a:t>.</a:t>
            </a:r>
            <a:r>
              <a:rPr sz="1400" dirty="0">
                <a:latin typeface="Manrope"/>
                <a:cs typeface="Manrope"/>
              </a:rPr>
              <a:t>	</a:t>
            </a:r>
            <a:r>
              <a:rPr sz="1400" spc="-5" dirty="0">
                <a:latin typeface="Manrope"/>
                <a:cs typeface="Manrope"/>
              </a:rPr>
              <a:t>Les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spc="-11" dirty="0" err="1">
                <a:latin typeface="Manrope"/>
                <a:cs typeface="Manrope"/>
              </a:rPr>
              <a:t>personnes</a:t>
            </a:r>
            <a:r>
              <a:rPr sz="1400" spc="-34" dirty="0">
                <a:latin typeface="Manrope"/>
                <a:cs typeface="Manrope"/>
              </a:rPr>
              <a:t> </a:t>
            </a:r>
            <a:r>
              <a:rPr sz="1400" spc="-5" dirty="0" err="1">
                <a:latin typeface="Manrope"/>
                <a:cs typeface="Manrope"/>
              </a:rPr>
              <a:t>aînées</a:t>
            </a:r>
            <a:r>
              <a:rPr lang="fr-CA" sz="1400" spc="-5" dirty="0">
                <a:latin typeface="Manrope"/>
                <a:cs typeface="Manrope"/>
              </a:rPr>
              <a:t> </a:t>
            </a:r>
            <a:br>
              <a:rPr lang="fr-CA" sz="1400" spc="-5" dirty="0">
                <a:latin typeface="Manrope"/>
                <a:cs typeface="Manrope"/>
              </a:rPr>
            </a:br>
            <a:r>
              <a:rPr sz="1400" spc="-34" dirty="0" err="1">
                <a:latin typeface="Manrope"/>
                <a:cs typeface="Manrope"/>
              </a:rPr>
              <a:t>n’ont</a:t>
            </a:r>
            <a:r>
              <a:rPr sz="1400" spc="-20" dirty="0">
                <a:latin typeface="Manrope"/>
                <a:cs typeface="Manrope"/>
              </a:rPr>
              <a:t> </a:t>
            </a:r>
            <a:r>
              <a:rPr sz="1400" spc="-5" dirty="0">
                <a:latin typeface="Manrope"/>
                <a:cs typeface="Manrope"/>
              </a:rPr>
              <a:t>plus</a:t>
            </a:r>
            <a:r>
              <a:rPr sz="1400" spc="-25" dirty="0">
                <a:latin typeface="Manrope"/>
                <a:cs typeface="Manrope"/>
              </a:rPr>
              <a:t> </a:t>
            </a:r>
            <a:r>
              <a:rPr sz="1400" spc="-9" dirty="0">
                <a:latin typeface="Manrope"/>
                <a:cs typeface="Manrope"/>
              </a:rPr>
              <a:t>rien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à</a:t>
            </a:r>
            <a:r>
              <a:rPr sz="1400" spc="-23" dirty="0">
                <a:latin typeface="Manrope"/>
                <a:cs typeface="Manrope"/>
              </a:rPr>
              <a:t> </a:t>
            </a:r>
            <a:r>
              <a:rPr sz="1400" spc="-5" dirty="0" err="1">
                <a:latin typeface="Manrope"/>
                <a:cs typeface="Manrope"/>
              </a:rPr>
              <a:t>apporter</a:t>
            </a:r>
            <a:r>
              <a:rPr sz="1400" spc="-5" dirty="0">
                <a:latin typeface="Manrope"/>
                <a:cs typeface="Manrope"/>
              </a:rPr>
              <a:t> </a:t>
            </a:r>
            <a:r>
              <a:rPr lang="fr-CA" sz="1400" spc="-5" dirty="0">
                <a:latin typeface="Manrope"/>
                <a:cs typeface="Manrope"/>
              </a:rPr>
              <a:t/>
            </a:r>
            <a:br>
              <a:rPr lang="fr-CA" sz="1400" spc="-5" dirty="0">
                <a:latin typeface="Manrope"/>
                <a:cs typeface="Manrope"/>
              </a:rPr>
            </a:br>
            <a:r>
              <a:rPr sz="1400" dirty="0" err="1">
                <a:latin typeface="Manrope"/>
                <a:cs typeface="Manrope"/>
              </a:rPr>
              <a:t>à</a:t>
            </a:r>
            <a:r>
              <a:rPr sz="1400" spc="-14" dirty="0">
                <a:latin typeface="Manrope"/>
                <a:cs typeface="Manrope"/>
              </a:rPr>
              <a:t> </a:t>
            </a:r>
            <a:r>
              <a:rPr sz="1400" dirty="0">
                <a:latin typeface="Manrope"/>
                <a:cs typeface="Manrope"/>
              </a:rPr>
              <a:t>la</a:t>
            </a:r>
            <a:r>
              <a:rPr sz="1400" spc="-14" dirty="0">
                <a:latin typeface="Manrope"/>
                <a:cs typeface="Manrope"/>
              </a:rPr>
              <a:t> </a:t>
            </a:r>
            <a:r>
              <a:rPr sz="1400" spc="-5" dirty="0" err="1">
                <a:latin typeface="Manrope"/>
                <a:cs typeface="Manrope"/>
              </a:rPr>
              <a:t>société</a:t>
            </a:r>
            <a:endParaRPr lang="fr-CA" sz="1400" spc="-5" dirty="0">
              <a:latin typeface="Manrope"/>
              <a:cs typeface="Manrope"/>
            </a:endParaRPr>
          </a:p>
          <a:p>
            <a:pPr marL="180000" marR="43897" indent="-180000">
              <a:lnSpc>
                <a:spcPct val="125000"/>
              </a:lnSpc>
              <a:spcBef>
                <a:spcPts val="750"/>
              </a:spcBef>
              <a:tabLst>
                <a:tab pos="196094" algn="l"/>
              </a:tabLst>
            </a:pPr>
            <a:r>
              <a:rPr lang="fr-CA" sz="1400" dirty="0">
                <a:latin typeface="Manrope"/>
                <a:cs typeface="Manrope"/>
              </a:rPr>
              <a:t>7.	Quand</a:t>
            </a:r>
            <a:r>
              <a:rPr lang="fr-CA" sz="1400" spc="-23" dirty="0">
                <a:latin typeface="Manrope"/>
                <a:cs typeface="Manrope"/>
              </a:rPr>
              <a:t> </a:t>
            </a:r>
            <a:r>
              <a:rPr lang="fr-CA" sz="1400" dirty="0">
                <a:latin typeface="Manrope"/>
                <a:cs typeface="Manrope"/>
              </a:rPr>
              <a:t>on</a:t>
            </a:r>
            <a:r>
              <a:rPr lang="fr-CA" sz="1400" spc="-18" dirty="0">
                <a:latin typeface="Manrope"/>
                <a:cs typeface="Manrope"/>
              </a:rPr>
              <a:t> vieillit,</a:t>
            </a:r>
            <a:r>
              <a:rPr lang="fr-CA" sz="1400" spc="-23" dirty="0">
                <a:latin typeface="Manrope"/>
                <a:cs typeface="Manrope"/>
              </a:rPr>
              <a:t> </a:t>
            </a:r>
            <a:r>
              <a:rPr lang="fr-CA" sz="1400" dirty="0">
                <a:latin typeface="Manrope"/>
                <a:cs typeface="Manrope"/>
              </a:rPr>
              <a:t>on</a:t>
            </a:r>
            <a:r>
              <a:rPr lang="fr-CA" sz="1400" spc="-18" dirty="0">
                <a:latin typeface="Manrope"/>
                <a:cs typeface="Manrope"/>
              </a:rPr>
              <a:t> </a:t>
            </a:r>
            <a:r>
              <a:rPr lang="fr-CA" sz="1400" dirty="0">
                <a:latin typeface="Manrope"/>
                <a:cs typeface="Manrope"/>
              </a:rPr>
              <a:t>a</a:t>
            </a:r>
            <a:r>
              <a:rPr lang="fr-CA" sz="1400" spc="-23" dirty="0">
                <a:latin typeface="Manrope"/>
                <a:cs typeface="Manrope"/>
              </a:rPr>
              <a:t> </a:t>
            </a:r>
            <a:r>
              <a:rPr lang="fr-CA" sz="1400" spc="-5" dirty="0">
                <a:latin typeface="Manrope"/>
                <a:cs typeface="Manrope"/>
              </a:rPr>
              <a:t>moins 	</a:t>
            </a:r>
            <a:r>
              <a:rPr lang="fr-CA" sz="1400" spc="-9" dirty="0">
                <a:latin typeface="Manrope"/>
                <a:cs typeface="Manrope"/>
              </a:rPr>
              <a:t>besoin</a:t>
            </a:r>
            <a:r>
              <a:rPr lang="fr-CA" sz="1400" spc="-36" dirty="0">
                <a:latin typeface="Manrope"/>
                <a:cs typeface="Manrope"/>
              </a:rPr>
              <a:t> </a:t>
            </a:r>
            <a:r>
              <a:rPr lang="fr-CA" sz="1400" spc="-5" dirty="0">
                <a:latin typeface="Manrope"/>
                <a:cs typeface="Manrope"/>
              </a:rPr>
              <a:t>d’argent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66050" y="299003"/>
            <a:ext cx="4249427" cy="673021"/>
          </a:xfrm>
          <a:prstGeom prst="rect">
            <a:avLst/>
          </a:prstGeom>
        </p:spPr>
        <p:txBody>
          <a:bodyPr vert="horz" wrap="square" lIns="0" tIns="153606" rIns="0" bIns="0" rtlCol="0">
            <a:spAutoFit/>
          </a:bodyPr>
          <a:lstStyle/>
          <a:p>
            <a:pPr marL="5776">
              <a:spcBef>
                <a:spcPts val="55"/>
              </a:spcBef>
            </a:pPr>
            <a:r>
              <a:rPr spc="-98" dirty="0"/>
              <a:t>Brise-</a:t>
            </a:r>
            <a:r>
              <a:rPr spc="-48" dirty="0"/>
              <a:t>glace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5743</TotalTime>
  <Words>1620</Words>
  <Application>Microsoft Office PowerPoint</Application>
  <PresentationFormat>Affichage à l'écran (16:9)</PresentationFormat>
  <Paragraphs>210</Paragraphs>
  <Slides>49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49</vt:i4>
      </vt:variant>
    </vt:vector>
  </HeadingPairs>
  <TitlesOfParts>
    <vt:vector size="54" baseType="lpstr">
      <vt:lpstr>Aptos</vt:lpstr>
      <vt:lpstr>Calibri</vt:lpstr>
      <vt:lpstr>Manrope</vt:lpstr>
      <vt:lpstr>Manrope Medium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Brise-glace</vt:lpstr>
      <vt:lpstr>Brise-glace</vt:lpstr>
      <vt:lpstr>Réponses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L’âgisme</vt:lpstr>
      <vt:lpstr>Types d’âgisme</vt:lpstr>
      <vt:lpstr>Conséquences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La chorale</vt:lpstr>
      <vt:lpstr>La chorale</vt:lpstr>
      <vt:lpstr>Présentation PowerPoint</vt:lpstr>
      <vt:lpstr>Présentation PowerPoint</vt:lpstr>
      <vt:lpstr>Présentation PowerPoint</vt:lpstr>
      <vt:lpstr>Présentation PowerPoint</vt:lpstr>
      <vt:lpstr>Les coureurs</vt:lpstr>
      <vt:lpstr>Les coureurs</vt:lpstr>
      <vt:lpstr>Présentation PowerPoint</vt:lpstr>
      <vt:lpstr>Le voilier</vt:lpstr>
      <vt:lpstr>Le voilier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Marie-Claude Savoie</cp:lastModifiedBy>
  <cp:revision>37</cp:revision>
  <dcterms:created xsi:type="dcterms:W3CDTF">2024-04-25T17:58:08Z</dcterms:created>
  <dcterms:modified xsi:type="dcterms:W3CDTF">2024-08-27T18:03:14Z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2024-04-25T00:00:00Z</vt:filetime>
  </property>
  <property fmtid="{D5CDD505-2E9C-101B-9397-08002B2CF9AE}" pid="3" name="Creator">
    <vt:lpwstr>Adobe InDesign 19.3 (Macintosh)</vt:lpwstr>
  </property>
  <property fmtid="{D5CDD505-2E9C-101B-9397-08002B2CF9AE}" pid="4" name="LastSaved">
    <vt:filetime>2024-04-25T00:00:00Z</vt:filetime>
  </property>
  <property fmtid="{D5CDD505-2E9C-101B-9397-08002B2CF9AE}" pid="5" name="Producer">
    <vt:lpwstr>Adobe PDF Library 17.0</vt:lpwstr>
  </property>
</Properties>
</file>